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7" r:id="rId2"/>
    <p:sldId id="299" r:id="rId3"/>
    <p:sldId id="315" r:id="rId4"/>
    <p:sldId id="273" r:id="rId5"/>
    <p:sldId id="278" r:id="rId6"/>
    <p:sldId id="301" r:id="rId7"/>
    <p:sldId id="275" r:id="rId8"/>
    <p:sldId id="264" r:id="rId9"/>
    <p:sldId id="302" r:id="rId10"/>
    <p:sldId id="311" r:id="rId11"/>
    <p:sldId id="310" r:id="rId12"/>
    <p:sldId id="309" r:id="rId13"/>
    <p:sldId id="308" r:id="rId14"/>
    <p:sldId id="307" r:id="rId15"/>
    <p:sldId id="305" r:id="rId16"/>
    <p:sldId id="304" r:id="rId17"/>
    <p:sldId id="265" r:id="rId18"/>
    <p:sldId id="280" r:id="rId19"/>
    <p:sldId id="266" r:id="rId20"/>
    <p:sldId id="316" r:id="rId21"/>
    <p:sldId id="267" r:id="rId22"/>
    <p:sldId id="317" r:id="rId23"/>
    <p:sldId id="268" r:id="rId24"/>
    <p:sldId id="284" r:id="rId25"/>
    <p:sldId id="289" r:id="rId26"/>
    <p:sldId id="291" r:id="rId27"/>
    <p:sldId id="294" r:id="rId28"/>
    <p:sldId id="295" r:id="rId29"/>
    <p:sldId id="270" r:id="rId30"/>
    <p:sldId id="319" r:id="rId31"/>
    <p:sldId id="320" r:id="rId32"/>
    <p:sldId id="321" r:id="rId33"/>
    <p:sldId id="271" r:id="rId34"/>
    <p:sldId id="296" r:id="rId35"/>
    <p:sldId id="297" r:id="rId36"/>
    <p:sldId id="281" r:id="rId37"/>
    <p:sldId id="312" r:id="rId38"/>
    <p:sldId id="318" r:id="rId39"/>
    <p:sldId id="277" r:id="rId40"/>
    <p:sldId id="314" r:id="rId41"/>
    <p:sldId id="272" r:id="rId4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CC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86" autoAdjust="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1FBC3D5-B237-4016-8469-06433074ED4A}" type="datetimeFigureOut">
              <a:rPr lang="ru-RU"/>
              <a:pPr>
                <a:defRPr/>
              </a:pPr>
              <a:t>03.12.2019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3C0ECCB-DF9B-486E-9BC9-7541722739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6AD5214-BC9B-446B-BC21-7FAC514FE6C2}" type="slidenum">
              <a:rPr lang="ru-RU" altLang="ru-RU" sz="1200">
                <a:latin typeface="+mn-lt"/>
              </a:rPr>
              <a:pPr algn="r">
                <a:defRPr/>
              </a:pPr>
              <a:t>5</a:t>
            </a:fld>
            <a:endParaRPr lang="ru-RU" alt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5082237-7671-4684-A46C-FAEE87B4AA4B}" type="slidenum">
              <a:rPr lang="ru-RU" altLang="ru-RU" sz="1200">
                <a:latin typeface="+mn-lt"/>
              </a:rPr>
              <a:pPr algn="r">
                <a:defRPr/>
              </a:pPr>
              <a:t>6</a:t>
            </a:fld>
            <a:endParaRPr lang="ru-RU" alt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EF707-3BF4-40FB-94F4-3FF9F5CE325E}" type="datetimeFigureOut">
              <a:rPr lang="ru-RU"/>
              <a:pPr>
                <a:defRPr/>
              </a:pPr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15FFA-6372-46F1-84ED-446252B45B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3B351-4E9D-4E5C-AE86-5F0145AFAC64}" type="datetimeFigureOut">
              <a:rPr lang="ru-RU"/>
              <a:pPr>
                <a:defRPr/>
              </a:pPr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A262C-40A2-40D7-AD32-8AC4C440D6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1742D-F621-4B3F-8E19-BF8E487A1A72}" type="datetimeFigureOut">
              <a:rPr lang="ru-RU"/>
              <a:pPr>
                <a:defRPr/>
              </a:pPr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166B8-C786-46EC-B094-C471D0380E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8BACF-7004-483B-9943-5EA94F6E00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A458D-A416-41E7-B230-B4E41CE6982A}" type="datetimeFigureOut">
              <a:rPr lang="ru-RU"/>
              <a:pPr>
                <a:defRPr/>
              </a:pPr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9E93E-E4B1-4E83-BEF6-EF576426FA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24AC7-122B-4B72-B748-27B8BB4A4C2A}" type="datetimeFigureOut">
              <a:rPr lang="ru-RU"/>
              <a:pPr>
                <a:defRPr/>
              </a:pPr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3C000-7B82-4D23-9B98-CAB1D749D4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FE445-1C1E-488B-92CF-EB47A72723AC}" type="datetimeFigureOut">
              <a:rPr lang="ru-RU"/>
              <a:pPr>
                <a:defRPr/>
              </a:pPr>
              <a:t>03.12.2019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57E48-0255-445B-88FE-BE81C6C8C5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6FF25-AC37-408D-92C3-86B60C6ACBE8}" type="datetimeFigureOut">
              <a:rPr lang="ru-RU"/>
              <a:pPr>
                <a:defRPr/>
              </a:pPr>
              <a:t>03.12.2019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73D2E-696B-4EEB-9E21-3BAD186F4D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E956E-D552-49D2-9353-D7B421B6DF0F}" type="datetimeFigureOut">
              <a:rPr lang="ru-RU"/>
              <a:pPr>
                <a:defRPr/>
              </a:pPr>
              <a:t>03.12.2019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5A6FC-9CA9-471C-A17D-28B969A82F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BD2F7-E7CB-4C01-8814-B7A1A028765F}" type="datetimeFigureOut">
              <a:rPr lang="ru-RU"/>
              <a:pPr>
                <a:defRPr/>
              </a:pPr>
              <a:t>03.12.2019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BE4CC-CC9F-4543-A0B5-3181530CA5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8055A-3E32-4E6D-AC99-0FFBC033039C}" type="datetimeFigureOut">
              <a:rPr lang="ru-RU"/>
              <a:pPr>
                <a:defRPr/>
              </a:pPr>
              <a:t>03.12.2019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0243B-34E6-4947-A2D7-1E1DBACFF3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74C52-741D-48C1-AA8B-C7C3C30D4E90}" type="datetimeFigureOut">
              <a:rPr lang="ru-RU"/>
              <a:pPr>
                <a:defRPr/>
              </a:pPr>
              <a:t>03.12.2019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C20E8-3EA5-4386-AADD-420C98BFAC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340848-AD5C-4079-B82A-1007E9F8A8E8}" type="datetimeFigureOut">
              <a:rPr lang="ru-RU"/>
              <a:pPr>
                <a:defRPr/>
              </a:pPr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D6EE2E-7399-4FBF-B94E-EEEF994C6B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611188" y="404813"/>
            <a:ext cx="7993062" cy="4608512"/>
          </a:xfrm>
        </p:spPr>
        <p:txBody>
          <a:bodyPr/>
          <a:lstStyle/>
          <a:p>
            <a:pPr eaLnBrk="1" hangingPunct="1"/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br>
              <a:rPr lang="ru-RU" sz="3200" b="1" i="1">
                <a:latin typeface="Times New Roman" pitchFamily="18" charset="0"/>
                <a:cs typeface="Times New Roman" pitchFamily="18" charset="0"/>
              </a:rPr>
            </a:br>
            <a:br>
              <a:rPr lang="ru-RU" sz="3200" b="1" i="1">
                <a:latin typeface="Times New Roman" pitchFamily="18" charset="0"/>
                <a:cs typeface="Times New Roman" pitchFamily="18" charset="0"/>
              </a:rPr>
            </a:br>
            <a:br>
              <a:rPr lang="ru-RU" sz="3200" b="1" i="1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Проект бюджета Тейковского муниципального района</a:t>
            </a:r>
            <a:br>
              <a:rPr lang="ru-RU" sz="3200" b="1" i="1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на 2020 год и плановый период </a:t>
            </a:r>
            <a:br>
              <a:rPr lang="ru-RU" sz="3200" b="1" i="1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2021-2022 годов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3933825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>
                <a:latin typeface="Arial" charset="0"/>
              </a:rPr>
              <a:t>Планирование бюджетных ассигнований на 2020 год и плановый период 2021-2022 г.г. по разделу 0300 «Национальная безопасность и правоохранительная деятельность»</a:t>
            </a:r>
          </a:p>
        </p:txBody>
      </p:sp>
      <p:sp>
        <p:nvSpPr>
          <p:cNvPr id="77826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31686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7827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2020 год – 6267,8т.р. </a:t>
            </a:r>
          </a:p>
        </p:txBody>
      </p:sp>
      <p:sp>
        <p:nvSpPr>
          <p:cNvPr id="77828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2022 год – 6250,8 т.р.</a:t>
            </a:r>
          </a:p>
        </p:txBody>
      </p:sp>
      <p:sp>
        <p:nvSpPr>
          <p:cNvPr id="77829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2021 год – 6208,5 т.р.</a:t>
            </a:r>
          </a:p>
        </p:txBody>
      </p:sp>
      <p:sp>
        <p:nvSpPr>
          <p:cNvPr id="77830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345757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Предупреждение и ликвидация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последствий чрезвычайных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ситуаций и стихийных бедствий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природного и техногенного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характера – 1296,3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r>
              <a:rPr lang="ru-RU" sz="1200"/>
              <a:t>- 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МКУ «Единая дежурно-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диспетчерская служба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Тейковского муниципального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района» - 4912,2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7831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31686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Предупреждение и ликвидация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последствий чрезвычайных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ситуаций и стихийных бедствий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природного и техногенного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характера – 1296,3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МКУ «Единая дежурно-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диспетчерская служба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Тейковского муниципального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района» -4971,5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7832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31686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Предупреждение и ликвидация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последствий чрезвычайных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ситуаций и стихийных бедствий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природного и техногенного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характера –1296,3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МКУ «Единая дежурно-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Диспетчерская служба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Тейковского муниципального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Района» -4954,5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>
                <a:latin typeface="Arial" charset="0"/>
              </a:rPr>
              <a:t>Планирование бюджетных ассигнований на 2020 год и плановый период 2021-2022 г.г. по разделу 0400 «Национальная экономика»</a:t>
            </a:r>
          </a:p>
        </p:txBody>
      </p:sp>
      <p:sp>
        <p:nvSpPr>
          <p:cNvPr id="78850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8851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2020 год – 8444,2 т.р. </a:t>
            </a:r>
          </a:p>
        </p:txBody>
      </p:sp>
      <p:sp>
        <p:nvSpPr>
          <p:cNvPr id="78852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2022 год – 7255,7 т.р.</a:t>
            </a:r>
          </a:p>
        </p:txBody>
      </p:sp>
      <p:sp>
        <p:nvSpPr>
          <p:cNvPr id="78853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2021 год – 7245,4 т.р.</a:t>
            </a:r>
          </a:p>
        </p:txBody>
      </p:sp>
      <p:sp>
        <p:nvSpPr>
          <p:cNvPr id="78854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Сельское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3,3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Дорожное хозяйство (дорожные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фонды) – 5985,4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национальной экономики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- 1256,7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8855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Сельское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234,8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Дорожное хозяйства (дорожные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фонды) – 5985,4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национальной экономики</a:t>
            </a:r>
          </a:p>
          <a:p>
            <a:pPr>
              <a:buFontTx/>
              <a:buChar char="-"/>
            </a:pPr>
            <a:r>
              <a:rPr lang="ru-RU" sz="1200"/>
              <a:t>2224,0 тыс.руб.</a:t>
            </a:r>
          </a:p>
          <a:p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8856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Сельское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3,3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Дорожное хозяйство (дорожные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фонды) -5985,4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национальной экономики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- 1267,0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>
                <a:latin typeface="Arial" charset="0"/>
              </a:rPr>
              <a:t>Планирование бюджетных ассигнований на 2020 год и плановый период 2021-2022 г.г. по разделу 0500 «Жилищно-коммунальное хозяйство»</a:t>
            </a:r>
          </a:p>
        </p:txBody>
      </p:sp>
      <p:sp>
        <p:nvSpPr>
          <p:cNvPr id="79874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237648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9875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2020 год – 10579,4 т.р. </a:t>
            </a:r>
          </a:p>
        </p:txBody>
      </p:sp>
      <p:sp>
        <p:nvSpPr>
          <p:cNvPr id="79876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2022 год – 8409,3 т.р.</a:t>
            </a:r>
          </a:p>
        </p:txBody>
      </p:sp>
      <p:sp>
        <p:nvSpPr>
          <p:cNvPr id="79877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2021 год – 9915,5 т.р.</a:t>
            </a:r>
          </a:p>
        </p:txBody>
      </p:sp>
      <p:sp>
        <p:nvSpPr>
          <p:cNvPr id="79878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237648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Жилищное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1123,1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Коммунальное хозяйство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7343,9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Благоустройство - 1448,5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9879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237648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Жилищное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1383,1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Коммунальное хозяйство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7433,6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Благоустройство- 1762,7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9880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24479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Жилищное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1123,1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Коммунальное хозяйство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5837,7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Благоустройство - 1448,5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>
                <a:latin typeface="Arial" charset="0"/>
              </a:rPr>
              <a:t>Планирование бюджетных ассигнований на 2020 год и плановый период 2021-2022 г.г. по разделу 0700 «Образование»</a:t>
            </a:r>
          </a:p>
        </p:txBody>
      </p:sp>
      <p:sp>
        <p:nvSpPr>
          <p:cNvPr id="80898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30972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0899" name="AutoShape 4"/>
          <p:cNvSpPr>
            <a:spLocks noChangeArrowheads="1"/>
          </p:cNvSpPr>
          <p:nvPr/>
        </p:nvSpPr>
        <p:spPr bwMode="auto">
          <a:xfrm>
            <a:off x="250825" y="1412875"/>
            <a:ext cx="2592388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2020 год- 134252,6 т.р. </a:t>
            </a:r>
          </a:p>
        </p:txBody>
      </p:sp>
      <p:sp>
        <p:nvSpPr>
          <p:cNvPr id="80900" name="AutoShape 5"/>
          <p:cNvSpPr>
            <a:spLocks noChangeArrowheads="1"/>
          </p:cNvSpPr>
          <p:nvPr/>
        </p:nvSpPr>
        <p:spPr bwMode="auto">
          <a:xfrm>
            <a:off x="6372225" y="1412875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2022 год- 130430,5 т.р.</a:t>
            </a:r>
          </a:p>
        </p:txBody>
      </p:sp>
      <p:sp>
        <p:nvSpPr>
          <p:cNvPr id="80901" name="AutoShape 6"/>
          <p:cNvSpPr>
            <a:spLocks noChangeArrowheads="1"/>
          </p:cNvSpPr>
          <p:nvPr/>
        </p:nvSpPr>
        <p:spPr bwMode="auto">
          <a:xfrm>
            <a:off x="3348038" y="1412875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2021 год- 129960,5 т.р.</a:t>
            </a:r>
          </a:p>
        </p:txBody>
      </p:sp>
      <p:sp>
        <p:nvSpPr>
          <p:cNvPr id="80902" name="AutoShape 7"/>
          <p:cNvSpPr>
            <a:spLocks noChangeArrowheads="1"/>
          </p:cNvSpPr>
          <p:nvPr/>
        </p:nvSpPr>
        <p:spPr bwMode="auto">
          <a:xfrm>
            <a:off x="3203575" y="1989138"/>
            <a:ext cx="2736850" cy="33845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Дошкольное образование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– 17200,7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Общее  образование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- 95567,8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Tx/>
              <a:buChar char="-"/>
            </a:pPr>
            <a:r>
              <a:rPr lang="ru-RU" sz="1200"/>
              <a:t>Дополнительное образование</a:t>
            </a:r>
          </a:p>
          <a:p>
            <a:r>
              <a:rPr lang="ru-RU" sz="1200"/>
              <a:t>детей – 5386,2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Молодежная политика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- 1007,6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образования – 10798,2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r>
              <a:rPr lang="ru-RU" sz="1200"/>
              <a:t>.</a:t>
            </a:r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0903" name="AutoShape 8"/>
          <p:cNvSpPr>
            <a:spLocks noChangeArrowheads="1"/>
          </p:cNvSpPr>
          <p:nvPr/>
        </p:nvSpPr>
        <p:spPr bwMode="auto">
          <a:xfrm>
            <a:off x="179388" y="1989138"/>
            <a:ext cx="2736850" cy="33845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Дошкольное образование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18088,5тыс.руб.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Общее  образование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96665,7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Tx/>
              <a:buChar char="-"/>
            </a:pPr>
            <a:r>
              <a:rPr lang="ru-RU" sz="1200"/>
              <a:t>Дополнительное образование</a:t>
            </a:r>
          </a:p>
          <a:p>
            <a:r>
              <a:rPr lang="ru-RU" sz="1200"/>
              <a:t>детей – 6680,0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Молодежная политика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- 1060,0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образования – 11758,4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0904" name="AutoShape 9"/>
          <p:cNvSpPr>
            <a:spLocks noChangeArrowheads="1"/>
          </p:cNvSpPr>
          <p:nvPr/>
        </p:nvSpPr>
        <p:spPr bwMode="auto">
          <a:xfrm>
            <a:off x="6227763" y="1989138"/>
            <a:ext cx="2736850" cy="33845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Дошкольное образование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17200,7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Общее  образование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96034,4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Tx/>
              <a:buChar char="-"/>
            </a:pPr>
            <a:r>
              <a:rPr lang="ru-RU" sz="1200"/>
              <a:t> Дополнительное образование</a:t>
            </a:r>
          </a:p>
          <a:p>
            <a:r>
              <a:rPr lang="ru-RU" sz="1200"/>
              <a:t>детей – 5389,6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Молодежная политика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- 1007,6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образования – 10798,2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>
                <a:latin typeface="Arial" charset="0"/>
              </a:rPr>
              <a:t>Планирование бюджетных ассигнований на 2020 год и плановый период 2021-2022 г.г. по разделу 0800 «Культура, кинематография»</a:t>
            </a:r>
          </a:p>
        </p:txBody>
      </p:sp>
      <p:sp>
        <p:nvSpPr>
          <p:cNvPr id="81922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1923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2020 год – 13973,2 т.р. </a:t>
            </a:r>
          </a:p>
        </p:txBody>
      </p:sp>
      <p:sp>
        <p:nvSpPr>
          <p:cNvPr id="81924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2022 год – 8773,3 т.р.</a:t>
            </a:r>
          </a:p>
        </p:txBody>
      </p:sp>
      <p:sp>
        <p:nvSpPr>
          <p:cNvPr id="81925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2021 год – 8681,4 т.р.</a:t>
            </a:r>
          </a:p>
        </p:txBody>
      </p:sp>
      <p:sp>
        <p:nvSpPr>
          <p:cNvPr id="81926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Культура – 6824,0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культуры, кинематографии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- 1857,4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1927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Культура  – 11115,8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культуры, кинематографии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- 1857,4 тыс.руб.;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</p:txBody>
      </p:sp>
      <p:sp>
        <p:nvSpPr>
          <p:cNvPr id="81928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Культура – 6915,9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культуры, кинематографии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-1857,4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>
                <a:latin typeface="Arial" charset="0"/>
              </a:rPr>
              <a:t>Планирование бюджетных ассигнований на 2020 год и плановый период 2021-2022 г.г. по разделу 1000 «Социальная политика»</a:t>
            </a:r>
          </a:p>
        </p:txBody>
      </p:sp>
      <p:sp>
        <p:nvSpPr>
          <p:cNvPr id="82946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r>
              <a:rPr lang="ru-RU" sz="1200"/>
              <a:t>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2947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2020 год -  1938,2 т.р. </a:t>
            </a:r>
          </a:p>
        </p:txBody>
      </p:sp>
      <p:sp>
        <p:nvSpPr>
          <p:cNvPr id="82948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2022 год – 4214,1 т.р.</a:t>
            </a:r>
          </a:p>
        </p:txBody>
      </p:sp>
      <p:sp>
        <p:nvSpPr>
          <p:cNvPr id="82949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2021 год -  5338,5 т.р.</a:t>
            </a:r>
          </a:p>
        </p:txBody>
      </p:sp>
      <p:sp>
        <p:nvSpPr>
          <p:cNvPr id="82950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Пенсионное обеспечение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– 1516,4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Социальное обеспечение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населения – 0,0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Охрана семьи и детства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- 3822,1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2951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Пенсионное обеспечение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– 1316,4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 Социальное обеспечение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населения  - 20,0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Охрана семьи и детства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- 601,8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2952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Пенсионное обеспечение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– 1516,4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Охрана семьи и детства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- 1437,6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>
                <a:latin typeface="Arial" charset="0"/>
              </a:rPr>
              <a:t>Планирование бюджетных ассигнований на 2020 год и плановый период 2021-2022 г.г. по разделу 1100 «Физическая культура и спорт»</a:t>
            </a:r>
          </a:p>
        </p:txBody>
      </p:sp>
      <p:sp>
        <p:nvSpPr>
          <p:cNvPr id="83970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3971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2020 год – 482,1 т.р. </a:t>
            </a:r>
          </a:p>
        </p:txBody>
      </p:sp>
      <p:sp>
        <p:nvSpPr>
          <p:cNvPr id="83972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2022 год – 512,1 т.р.</a:t>
            </a:r>
          </a:p>
        </p:txBody>
      </p:sp>
      <p:sp>
        <p:nvSpPr>
          <p:cNvPr id="83973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2021 год – 512,1 т.р.</a:t>
            </a:r>
          </a:p>
        </p:txBody>
      </p:sp>
      <p:sp>
        <p:nvSpPr>
          <p:cNvPr id="83974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Физическая культуры– 330,0 т.руб.</a:t>
            </a:r>
          </a:p>
          <a:p>
            <a:pPr>
              <a:buFont typeface="Wingdings" pitchFamily="2" charset="2"/>
              <a:buChar char="Ø"/>
            </a:pPr>
            <a:r>
              <a:rPr lang="ru-RU" sz="1200"/>
              <a:t>Массовый спорт – 182,1 т.руб.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3975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Физическая культура – 300,0 т.руб.</a:t>
            </a:r>
          </a:p>
          <a:p>
            <a:pPr>
              <a:buFont typeface="Wingdings" pitchFamily="2" charset="2"/>
              <a:buChar char="Ø"/>
            </a:pPr>
            <a:r>
              <a:rPr lang="ru-RU" sz="1200"/>
              <a:t> Массовый спорт – 182,1 тыс.руб.</a:t>
            </a:r>
          </a:p>
        </p:txBody>
      </p:sp>
      <p:sp>
        <p:nvSpPr>
          <p:cNvPr id="83976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Физическая культура –330,0 т.руб.</a:t>
            </a:r>
          </a:p>
          <a:p>
            <a:pPr>
              <a:buFont typeface="Wingdings" pitchFamily="2" charset="2"/>
              <a:buChar char="Ø"/>
            </a:pPr>
            <a:r>
              <a:rPr lang="ru-RU" sz="1200"/>
              <a:t> Массовый спорт – 182,1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Заголовок 1"/>
          <p:cNvSpPr txBox="1">
            <a:spLocks/>
          </p:cNvSpPr>
          <p:nvPr/>
        </p:nvSpPr>
        <p:spPr bwMode="auto">
          <a:xfrm>
            <a:off x="209550" y="188913"/>
            <a:ext cx="89344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Муниципальные программы Тейковского муниципального района</a:t>
            </a:r>
          </a:p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2020 год – 164579,3 тыс.руб. ( 80,7% общих расходов бюджета)</a:t>
            </a:r>
          </a:p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2021 год – 152845,5 тыс.руб. (78,1 %)              2022 год – 151739,4 тыс.руб. (80,7 %)</a:t>
            </a:r>
          </a:p>
        </p:txBody>
      </p:sp>
      <p:grpSp>
        <p:nvGrpSpPr>
          <p:cNvPr id="84995" name="Скругленный прямоугольник 3"/>
          <p:cNvGrpSpPr>
            <a:grpSpLocks/>
          </p:cNvGrpSpPr>
          <p:nvPr/>
        </p:nvGrpSpPr>
        <p:grpSpPr bwMode="auto">
          <a:xfrm>
            <a:off x="323850" y="3789363"/>
            <a:ext cx="4249738" cy="1081087"/>
            <a:chOff x="92" y="2454"/>
            <a:chExt cx="2651" cy="386"/>
          </a:xfrm>
        </p:grpSpPr>
        <p:pic>
          <p:nvPicPr>
            <p:cNvPr id="8502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454"/>
              <a:ext cx="2651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27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521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«Развитие физической культуры и спорта в Тейковском муниципальном районе»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482,1т.р.; 512,1 т.р.; 512,1 т.р.                   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</p:txBody>
        </p:sp>
      </p:grpSp>
      <p:grpSp>
        <p:nvGrpSpPr>
          <p:cNvPr id="84996" name="Скругленный прямоугольник 6"/>
          <p:cNvGrpSpPr>
            <a:grpSpLocks/>
          </p:cNvGrpSpPr>
          <p:nvPr/>
        </p:nvGrpSpPr>
        <p:grpSpPr bwMode="auto">
          <a:xfrm>
            <a:off x="4643438" y="3644900"/>
            <a:ext cx="4319587" cy="1584325"/>
            <a:chOff x="2880" y="2485"/>
            <a:chExt cx="2711" cy="525"/>
          </a:xfrm>
        </p:grpSpPr>
        <p:pic>
          <p:nvPicPr>
            <p:cNvPr id="85024" name="Скругленный прямоугольник 6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2880" y="2485"/>
              <a:ext cx="2711" cy="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25" name="Text Box 12"/>
            <p:cNvSpPr txBox="1">
              <a:spLocks noChangeArrowheads="1"/>
            </p:cNvSpPr>
            <p:nvPr/>
          </p:nvSpPr>
          <p:spPr bwMode="auto">
            <a:xfrm>
              <a:off x="2965" y="2526"/>
              <a:ext cx="2581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b="1">
                <a:latin typeface="Times New Roman" pitchFamily="18" charset="0"/>
              </a:endParaRPr>
            </a:p>
          </p:txBody>
        </p:sp>
      </p:grpSp>
      <p:grpSp>
        <p:nvGrpSpPr>
          <p:cNvPr id="84997" name="Скругленный прямоугольник 8"/>
          <p:cNvGrpSpPr>
            <a:grpSpLocks/>
          </p:cNvGrpSpPr>
          <p:nvPr/>
        </p:nvGrpSpPr>
        <p:grpSpPr bwMode="auto">
          <a:xfrm>
            <a:off x="4572000" y="5229225"/>
            <a:ext cx="4321175" cy="1425575"/>
            <a:chOff x="2880" y="3164"/>
            <a:chExt cx="2689" cy="748"/>
          </a:xfrm>
        </p:grpSpPr>
        <p:pic>
          <p:nvPicPr>
            <p:cNvPr id="85022" name="Скругленный прямоугольник 8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80" y="3164"/>
              <a:ext cx="2689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23" name="Text Box 15"/>
            <p:cNvSpPr txBox="1">
              <a:spLocks noChangeArrowheads="1"/>
            </p:cNvSpPr>
            <p:nvPr/>
          </p:nvSpPr>
          <p:spPr bwMode="auto">
            <a:xfrm>
              <a:off x="2880" y="3202"/>
              <a:ext cx="2689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«Патриотическое воспитание детей и молодежи  и подготовка молодежи Тейковского муниципального района к военной службе»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 г.- 200,0- тыс.руб.; 2021 г.- 2022 г. по 150,0 тыс.руб.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      </a:t>
              </a:r>
            </a:p>
          </p:txBody>
        </p:sp>
      </p:grpSp>
      <p:grpSp>
        <p:nvGrpSpPr>
          <p:cNvPr id="84998" name="Скругленный прямоугольник 11"/>
          <p:cNvGrpSpPr>
            <a:grpSpLocks/>
          </p:cNvGrpSpPr>
          <p:nvPr/>
        </p:nvGrpSpPr>
        <p:grpSpPr bwMode="auto">
          <a:xfrm>
            <a:off x="4643438" y="2349500"/>
            <a:ext cx="4295775" cy="1223963"/>
            <a:chOff x="2880" y="1718"/>
            <a:chExt cx="2662" cy="576"/>
          </a:xfrm>
        </p:grpSpPr>
        <p:pic>
          <p:nvPicPr>
            <p:cNvPr id="85020" name="Скругленный прямоугольник 11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2880" y="1718"/>
              <a:ext cx="266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21" name="Text Box 21"/>
            <p:cNvSpPr txBox="1">
              <a:spLocks noChangeArrowheads="1"/>
            </p:cNvSpPr>
            <p:nvPr/>
          </p:nvSpPr>
          <p:spPr bwMode="auto">
            <a:xfrm>
              <a:off x="2881" y="1718"/>
              <a:ext cx="2632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«Обеспечение безопасности граждан и профилактика правонарушений в  Тейковском муниципальном районе»</a:t>
              </a:r>
              <a:endParaRPr lang="ru-RU" altLang="ru-RU" b="1">
                <a:latin typeface="Times New Roman" pitchFamily="18" charset="0"/>
              </a:endParaRP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ежегодно по 513,6 тыс.руб.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84999" name="Скругленный прямоугольник 12"/>
          <p:cNvGrpSpPr>
            <a:grpSpLocks/>
          </p:cNvGrpSpPr>
          <p:nvPr/>
        </p:nvGrpSpPr>
        <p:grpSpPr bwMode="auto">
          <a:xfrm>
            <a:off x="4500563" y="1125538"/>
            <a:ext cx="4316412" cy="1131887"/>
            <a:chOff x="2897" y="866"/>
            <a:chExt cx="2711" cy="652"/>
          </a:xfrm>
        </p:grpSpPr>
        <p:pic>
          <p:nvPicPr>
            <p:cNvPr id="85018" name="Скругленный прямоугольник 12"/>
            <p:cNvPicPr>
              <a:picLocks noChangeArrowheads="1"/>
            </p:cNvPicPr>
            <p:nvPr/>
          </p:nvPicPr>
          <p:blipFill>
            <a:blip r:embed="rId6">
              <a:grayscl/>
            </a:blip>
            <a:srcRect/>
            <a:stretch>
              <a:fillRect/>
            </a:stretch>
          </p:blipFill>
          <p:spPr bwMode="auto">
            <a:xfrm>
              <a:off x="2939" y="866"/>
              <a:ext cx="2669" cy="6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9" name="Text Box 24"/>
            <p:cNvSpPr txBox="1">
              <a:spLocks noChangeArrowheads="1"/>
            </p:cNvSpPr>
            <p:nvPr/>
          </p:nvSpPr>
          <p:spPr bwMode="auto">
            <a:xfrm>
              <a:off x="2897" y="866"/>
              <a:ext cx="2666" cy="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 Экономическое развитие Тейковского муниципального района»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 г.- 400,0 тыс.руб.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</p:txBody>
        </p:sp>
      </p:grpSp>
      <p:grpSp>
        <p:nvGrpSpPr>
          <p:cNvPr id="85000" name="Скругленный прямоугольник 14"/>
          <p:cNvGrpSpPr>
            <a:grpSpLocks/>
          </p:cNvGrpSpPr>
          <p:nvPr/>
        </p:nvGrpSpPr>
        <p:grpSpPr bwMode="auto">
          <a:xfrm>
            <a:off x="250825" y="4941888"/>
            <a:ext cx="4248150" cy="1916112"/>
            <a:chOff x="87" y="3255"/>
            <a:chExt cx="2696" cy="735"/>
          </a:xfrm>
        </p:grpSpPr>
        <p:pic>
          <p:nvPicPr>
            <p:cNvPr id="85016" name="Скругленный прямоугольник 14"/>
            <p:cNvPicPr>
              <a:picLocks noChangeArrowheads="1"/>
            </p:cNvPicPr>
            <p:nvPr/>
          </p:nvPicPr>
          <p:blipFill>
            <a:blip r:embed="rId7">
              <a:grayscl/>
            </a:blip>
            <a:srcRect/>
            <a:stretch>
              <a:fillRect/>
            </a:stretch>
          </p:blipFill>
          <p:spPr bwMode="auto">
            <a:xfrm>
              <a:off x="87" y="3255"/>
              <a:ext cx="2696" cy="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7" name="Text Box 27"/>
            <p:cNvSpPr txBox="1">
              <a:spLocks noChangeArrowheads="1"/>
            </p:cNvSpPr>
            <p:nvPr/>
          </p:nvSpPr>
          <p:spPr bwMode="auto">
            <a:xfrm>
              <a:off x="106" y="3294"/>
              <a:ext cx="2547" cy="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«Обеспечение доступным и комфортным жильем, объектами инженерной инфраструктуры и услугами жилищно-коммунального хозяйства Тейковского муниципального района»   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 г.- 9761,4 т.р.; 2021 г.- 8635,5 тыс.руб.; 2022 г. – 8409,3 т.руб. </a:t>
              </a:r>
              <a:endParaRPr lang="ru-RU" altLang="ru-RU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/>
              <a:endParaRPr lang="ru-RU" altLang="ru-RU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85001" name="Скругленный прямоугольник 4"/>
          <p:cNvGrpSpPr>
            <a:grpSpLocks/>
          </p:cNvGrpSpPr>
          <p:nvPr/>
        </p:nvGrpSpPr>
        <p:grpSpPr bwMode="auto">
          <a:xfrm>
            <a:off x="323850" y="2276475"/>
            <a:ext cx="4140200" cy="1296988"/>
            <a:chOff x="88" y="1966"/>
            <a:chExt cx="2655" cy="369"/>
          </a:xfrm>
        </p:grpSpPr>
        <p:pic>
          <p:nvPicPr>
            <p:cNvPr id="85014" name="Скругленный прямоугольник 4"/>
            <p:cNvPicPr>
              <a:picLocks noChangeArrowheads="1"/>
            </p:cNvPicPr>
            <p:nvPr/>
          </p:nvPicPr>
          <p:blipFill>
            <a:blip r:embed="rId8">
              <a:grayscl/>
            </a:blip>
            <a:srcRect/>
            <a:stretch>
              <a:fillRect/>
            </a:stretch>
          </p:blipFill>
          <p:spPr bwMode="auto">
            <a:xfrm>
              <a:off x="88" y="1966"/>
              <a:ext cx="2655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5" name="Text Box 30"/>
            <p:cNvSpPr txBox="1">
              <a:spLocks noChangeArrowheads="1"/>
            </p:cNvSpPr>
            <p:nvPr/>
          </p:nvSpPr>
          <p:spPr bwMode="auto">
            <a:xfrm>
              <a:off x="119" y="1995"/>
              <a:ext cx="251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«Культура Тейковского муниципального района»           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 – 13064,0 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2021- 8304,4 тыс.руб., 2022</a:t>
              </a:r>
              <a:r>
                <a:rPr lang="ru-RU" altLang="ru-RU">
                  <a:latin typeface="Times New Roman" pitchFamily="18" charset="0"/>
                </a:rPr>
                <a:t> -</a:t>
              </a:r>
              <a:r>
                <a:rPr lang="ru-RU" altLang="ru-RU" b="1">
                  <a:latin typeface="Times New Roman" pitchFamily="18" charset="0"/>
                </a:rPr>
                <a:t> 8399,7 тыс.руб.</a:t>
              </a:r>
            </a:p>
          </p:txBody>
        </p:sp>
      </p:grpSp>
      <p:grpSp>
        <p:nvGrpSpPr>
          <p:cNvPr id="85002" name="Скругленный прямоугольник 11"/>
          <p:cNvGrpSpPr>
            <a:grpSpLocks/>
          </p:cNvGrpSpPr>
          <p:nvPr/>
        </p:nvGrpSpPr>
        <p:grpSpPr bwMode="auto">
          <a:xfrm>
            <a:off x="4643438" y="2349500"/>
            <a:ext cx="4295775" cy="1223963"/>
            <a:chOff x="2880" y="1718"/>
            <a:chExt cx="2662" cy="576"/>
          </a:xfrm>
        </p:grpSpPr>
        <p:pic>
          <p:nvPicPr>
            <p:cNvPr id="85012" name="Скругленный прямоугольник 11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2880" y="1718"/>
              <a:ext cx="266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3" name="Text Box 21"/>
            <p:cNvSpPr txBox="1">
              <a:spLocks noChangeArrowheads="1"/>
            </p:cNvSpPr>
            <p:nvPr/>
          </p:nvSpPr>
          <p:spPr bwMode="auto">
            <a:xfrm>
              <a:off x="2881" y="1718"/>
              <a:ext cx="2632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«Обеспечение безопасности граждан и профилактика правонарушений в  Тейковском муниципальном районе»</a:t>
              </a:r>
              <a:endParaRPr lang="ru-RU" altLang="ru-RU" b="1">
                <a:latin typeface="Times New Roman" pitchFamily="18" charset="0"/>
              </a:endParaRP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ежегодно по 513,6 тыс.руб.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85003" name="Скругленный прямоугольник 11"/>
          <p:cNvGrpSpPr>
            <a:grpSpLocks/>
          </p:cNvGrpSpPr>
          <p:nvPr/>
        </p:nvGrpSpPr>
        <p:grpSpPr bwMode="auto">
          <a:xfrm>
            <a:off x="4643438" y="2349500"/>
            <a:ext cx="4295775" cy="1223963"/>
            <a:chOff x="2880" y="1718"/>
            <a:chExt cx="2662" cy="576"/>
          </a:xfrm>
        </p:grpSpPr>
        <p:pic>
          <p:nvPicPr>
            <p:cNvPr id="85010" name="Скругленный прямоугольник 11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2880" y="1718"/>
              <a:ext cx="266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1" name="Text Box 21"/>
            <p:cNvSpPr txBox="1">
              <a:spLocks noChangeArrowheads="1"/>
            </p:cNvSpPr>
            <p:nvPr/>
          </p:nvSpPr>
          <p:spPr bwMode="auto">
            <a:xfrm>
              <a:off x="2881" y="1718"/>
              <a:ext cx="2632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«Обеспечение безопасности граждан, профилактика правонарушений и наркомании в  Тейковском муниципальном районе»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2020 -621,5 тыс.руб.; 2021 -542,7 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2021 -542,7 тыс.руб.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85004" name="Скругленный прямоугольник 5"/>
          <p:cNvGrpSpPr>
            <a:grpSpLocks/>
          </p:cNvGrpSpPr>
          <p:nvPr/>
        </p:nvGrpSpPr>
        <p:grpSpPr bwMode="auto">
          <a:xfrm>
            <a:off x="179388" y="1125538"/>
            <a:ext cx="4319587" cy="1338262"/>
            <a:chOff x="84" y="1306"/>
            <a:chExt cx="2581" cy="573"/>
          </a:xfrm>
        </p:grpSpPr>
        <p:pic>
          <p:nvPicPr>
            <p:cNvPr id="4122" name="Скругленный прямоугольник 5"/>
            <p:cNvPicPr>
              <a:picLocks noChangeArrowheads="1"/>
            </p:cNvPicPr>
            <p:nvPr/>
          </p:nvPicPr>
          <p:blipFill>
            <a:blip r:embed="rId9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5009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«Развитие образования Тейковского  муниципального района»  </a:t>
              </a:r>
            </a:p>
            <a:p>
              <a:pPr algn="ctr"/>
              <a:r>
                <a:rPr lang="ru-RU" altLang="ru-RU">
                  <a:latin typeface="Times New Roman" pitchFamily="18" charset="0"/>
                </a:rPr>
                <a:t>   </a:t>
              </a:r>
              <a:r>
                <a:rPr lang="ru-RU" altLang="ru-RU" b="1">
                  <a:latin typeface="Times New Roman" pitchFamily="18" charset="0"/>
                </a:rPr>
                <a:t>2020 г</a:t>
              </a:r>
              <a:r>
                <a:rPr lang="ru-RU" altLang="ru-RU">
                  <a:latin typeface="Times New Roman" pitchFamily="18" charset="0"/>
                </a:rPr>
                <a:t>.- </a:t>
              </a:r>
              <a:r>
                <a:rPr lang="ru-RU" altLang="ru-RU" b="1">
                  <a:latin typeface="Times New Roman" pitchFamily="18" charset="0"/>
                </a:rPr>
                <a:t>130997,9  тыс.руб.   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2021-127273,7 тыс.руб.,2022-127740,3 тыс.руб.</a:t>
              </a:r>
            </a:p>
          </p:txBody>
        </p:sp>
      </p:grpSp>
      <p:sp>
        <p:nvSpPr>
          <p:cNvPr id="85005" name="Text Box 37"/>
          <p:cNvSpPr txBox="1">
            <a:spLocks noChangeArrowheads="1"/>
          </p:cNvSpPr>
          <p:nvPr/>
        </p:nvSpPr>
        <p:spPr bwMode="auto">
          <a:xfrm>
            <a:off x="4875213" y="399415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5006" name="Text Box 38"/>
          <p:cNvSpPr txBox="1">
            <a:spLocks noChangeArrowheads="1"/>
          </p:cNvSpPr>
          <p:nvPr/>
        </p:nvSpPr>
        <p:spPr bwMode="auto">
          <a:xfrm>
            <a:off x="5019675" y="399415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«</a:t>
            </a:r>
          </a:p>
        </p:txBody>
      </p:sp>
      <p:sp>
        <p:nvSpPr>
          <p:cNvPr id="85007" name="Text Box 39"/>
          <p:cNvSpPr txBox="1">
            <a:spLocks noChangeArrowheads="1"/>
          </p:cNvSpPr>
          <p:nvPr/>
        </p:nvSpPr>
        <p:spPr bwMode="auto">
          <a:xfrm>
            <a:off x="4643438" y="3789363"/>
            <a:ext cx="42481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«Развитие сети муниципальных автомобильных</a:t>
            </a:r>
          </a:p>
          <a:p>
            <a:r>
              <a:rPr lang="ru-RU"/>
              <a:t>дорог общего пользования местного значения</a:t>
            </a:r>
          </a:p>
          <a:p>
            <a:r>
              <a:rPr lang="ru-RU"/>
              <a:t>Тейковского муниципального района и дорог </a:t>
            </a:r>
          </a:p>
          <a:p>
            <a:r>
              <a:rPr lang="ru-RU"/>
              <a:t>внутри населенных пунктов»</a:t>
            </a:r>
          </a:p>
          <a:p>
            <a:r>
              <a:rPr lang="ru-RU"/>
              <a:t>                 </a:t>
            </a:r>
            <a:r>
              <a:rPr lang="ru-RU" b="1"/>
              <a:t>2020 г.- 5485,4 тыс.руб.;</a:t>
            </a:r>
          </a:p>
          <a:p>
            <a:r>
              <a:rPr lang="ru-RU" b="1"/>
              <a:t>            2021-2022 г.г.-  по 5985,4 тыс.руб</a:t>
            </a:r>
            <a:r>
              <a:rPr lang="ru-RU"/>
              <a:t>.</a:t>
            </a:r>
          </a:p>
        </p:txBody>
      </p:sp>
    </p:spTree>
  </p:cSld>
  <p:clrMapOvr>
    <a:masterClrMapping/>
  </p:clrMapOvr>
  <p:transition spd="slow">
    <p:wheel spokes="8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17" name="Скругленный прямоугольник 5"/>
          <p:cNvGrpSpPr>
            <a:grpSpLocks/>
          </p:cNvGrpSpPr>
          <p:nvPr/>
        </p:nvGrpSpPr>
        <p:grpSpPr bwMode="auto">
          <a:xfrm>
            <a:off x="179388" y="836613"/>
            <a:ext cx="4319587" cy="2160587"/>
            <a:chOff x="84" y="1306"/>
            <a:chExt cx="2581" cy="573"/>
          </a:xfrm>
        </p:grpSpPr>
        <p:pic>
          <p:nvPicPr>
            <p:cNvPr id="2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37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.</a:t>
              </a:r>
            </a:p>
          </p:txBody>
        </p:sp>
      </p:grpSp>
      <p:grpSp>
        <p:nvGrpSpPr>
          <p:cNvPr id="86018" name="Скругленный прямоугольник 5"/>
          <p:cNvGrpSpPr>
            <a:grpSpLocks/>
          </p:cNvGrpSpPr>
          <p:nvPr/>
        </p:nvGrpSpPr>
        <p:grpSpPr bwMode="auto">
          <a:xfrm>
            <a:off x="179388" y="2924175"/>
            <a:ext cx="4321175" cy="2017713"/>
            <a:chOff x="84" y="1306"/>
            <a:chExt cx="2581" cy="573"/>
          </a:xfrm>
        </p:grpSpPr>
        <p:pic>
          <p:nvPicPr>
            <p:cNvPr id="3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35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.</a:t>
              </a:r>
            </a:p>
          </p:txBody>
        </p:sp>
      </p:grpSp>
      <p:grpSp>
        <p:nvGrpSpPr>
          <p:cNvPr id="86019" name="Скругленный прямоугольник 5"/>
          <p:cNvGrpSpPr>
            <a:grpSpLocks/>
          </p:cNvGrpSpPr>
          <p:nvPr/>
        </p:nvGrpSpPr>
        <p:grpSpPr bwMode="auto">
          <a:xfrm>
            <a:off x="4572000" y="188913"/>
            <a:ext cx="4319588" cy="2087562"/>
            <a:chOff x="84" y="1306"/>
            <a:chExt cx="2581" cy="573"/>
          </a:xfrm>
        </p:grpSpPr>
        <p:pic>
          <p:nvPicPr>
            <p:cNvPr id="4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33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.</a:t>
              </a:r>
            </a:p>
          </p:txBody>
        </p:sp>
      </p:grpSp>
      <p:grpSp>
        <p:nvGrpSpPr>
          <p:cNvPr id="86020" name="Скругленный прямоугольник 5"/>
          <p:cNvGrpSpPr>
            <a:grpSpLocks/>
          </p:cNvGrpSpPr>
          <p:nvPr/>
        </p:nvGrpSpPr>
        <p:grpSpPr bwMode="auto">
          <a:xfrm>
            <a:off x="4572000" y="2420938"/>
            <a:ext cx="4319588" cy="2447925"/>
            <a:chOff x="84" y="1306"/>
            <a:chExt cx="2581" cy="573"/>
          </a:xfrm>
        </p:grpSpPr>
        <p:pic>
          <p:nvPicPr>
            <p:cNvPr id="5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31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86021" name="Text Box 28"/>
          <p:cNvSpPr txBox="1">
            <a:spLocks noChangeArrowheads="1"/>
          </p:cNvSpPr>
          <p:nvPr/>
        </p:nvSpPr>
        <p:spPr bwMode="auto">
          <a:xfrm>
            <a:off x="1095375" y="7127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/>
          </a:p>
        </p:txBody>
      </p:sp>
      <p:sp>
        <p:nvSpPr>
          <p:cNvPr id="86022" name="Text Box 29"/>
          <p:cNvSpPr txBox="1">
            <a:spLocks noChangeArrowheads="1"/>
          </p:cNvSpPr>
          <p:nvPr/>
        </p:nvSpPr>
        <p:spPr bwMode="auto">
          <a:xfrm>
            <a:off x="827088" y="7651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/>
          </a:p>
        </p:txBody>
      </p:sp>
      <p:sp>
        <p:nvSpPr>
          <p:cNvPr id="86023" name="Text Box 31"/>
          <p:cNvSpPr txBox="1">
            <a:spLocks noChangeArrowheads="1"/>
          </p:cNvSpPr>
          <p:nvPr/>
        </p:nvSpPr>
        <p:spPr bwMode="auto">
          <a:xfrm>
            <a:off x="250825" y="1052513"/>
            <a:ext cx="3960813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    «Информатизация и информационная безопасность»</a:t>
            </a:r>
          </a:p>
          <a:p>
            <a:r>
              <a:rPr lang="ru-RU" sz="1600"/>
              <a:t> </a:t>
            </a:r>
            <a:endParaRPr lang="ru-RU" b="1"/>
          </a:p>
          <a:p>
            <a:r>
              <a:rPr lang="ru-RU" b="1"/>
              <a:t>              2020 г.- 1330,0 тыс.руб</a:t>
            </a:r>
            <a:r>
              <a:rPr lang="ru-RU"/>
              <a:t>.</a:t>
            </a:r>
          </a:p>
          <a:p>
            <a:r>
              <a:rPr lang="ru-RU" sz="1600"/>
              <a:t> </a:t>
            </a:r>
            <a:endParaRPr lang="ru-RU" b="1"/>
          </a:p>
        </p:txBody>
      </p:sp>
      <p:sp>
        <p:nvSpPr>
          <p:cNvPr id="86024" name="Text Box 32"/>
          <p:cNvSpPr txBox="1">
            <a:spLocks noChangeArrowheads="1"/>
          </p:cNvSpPr>
          <p:nvPr/>
        </p:nvSpPr>
        <p:spPr bwMode="auto">
          <a:xfrm>
            <a:off x="4730750" y="466725"/>
            <a:ext cx="184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««У</a:t>
            </a:r>
          </a:p>
        </p:txBody>
      </p:sp>
      <p:sp>
        <p:nvSpPr>
          <p:cNvPr id="86025" name="Text Box 33"/>
          <p:cNvSpPr txBox="1">
            <a:spLocks noChangeArrowheads="1"/>
          </p:cNvSpPr>
          <p:nvPr/>
        </p:nvSpPr>
        <p:spPr bwMode="auto">
          <a:xfrm>
            <a:off x="4643438" y="333375"/>
            <a:ext cx="39243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«</a:t>
            </a:r>
            <a:r>
              <a:rPr lang="ru-RU" sz="1600"/>
              <a:t>Улучшение условий и охрана труда в </a:t>
            </a:r>
          </a:p>
          <a:p>
            <a:r>
              <a:rPr lang="ru-RU" sz="1600"/>
              <a:t>Тейковском муниципальном районе»</a:t>
            </a:r>
          </a:p>
          <a:p>
            <a:r>
              <a:rPr lang="ru-RU" sz="1600"/>
              <a:t>           </a:t>
            </a:r>
            <a:endParaRPr lang="ru-RU" b="1"/>
          </a:p>
          <a:p>
            <a:r>
              <a:rPr lang="ru-RU" b="1"/>
              <a:t>                2020 г.- 50,0 тыс.руб.</a:t>
            </a:r>
          </a:p>
          <a:p>
            <a:r>
              <a:rPr lang="ru-RU" sz="1800"/>
              <a:t> </a:t>
            </a:r>
          </a:p>
        </p:txBody>
      </p:sp>
      <p:sp>
        <p:nvSpPr>
          <p:cNvPr id="86026" name="Text Box 34"/>
          <p:cNvSpPr txBox="1">
            <a:spLocks noChangeArrowheads="1"/>
          </p:cNvSpPr>
          <p:nvPr/>
        </p:nvSpPr>
        <p:spPr bwMode="auto">
          <a:xfrm>
            <a:off x="395288" y="3141663"/>
            <a:ext cx="3979862" cy="11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>
                <a:latin typeface="Times New Roman" pitchFamily="18" charset="0"/>
              </a:rPr>
              <a:t>«</a:t>
            </a:r>
            <a:r>
              <a:rPr lang="ru-RU" sz="1600">
                <a:latin typeface="Times New Roman" pitchFamily="18" charset="0"/>
              </a:rPr>
              <a:t>Повышение безопасности </a:t>
            </a:r>
          </a:p>
          <a:p>
            <a:r>
              <a:rPr lang="ru-RU" sz="1600">
                <a:latin typeface="Times New Roman" pitchFamily="18" charset="0"/>
              </a:rPr>
              <a:t>дорожного движения на территории</a:t>
            </a:r>
          </a:p>
          <a:p>
            <a:r>
              <a:rPr lang="ru-RU" sz="1600">
                <a:latin typeface="Times New Roman" pitchFamily="18" charset="0"/>
              </a:rPr>
              <a:t>Тейковского муниципального района»</a:t>
            </a:r>
          </a:p>
          <a:p>
            <a:r>
              <a:rPr lang="ru-RU" sz="1600"/>
              <a:t>      </a:t>
            </a:r>
            <a:r>
              <a:rPr lang="ru-RU" b="1"/>
              <a:t>2020 г.- 500,0 тыс.руб.</a:t>
            </a:r>
          </a:p>
        </p:txBody>
      </p:sp>
      <p:sp>
        <p:nvSpPr>
          <p:cNvPr id="86027" name="Text Box 35"/>
          <p:cNvSpPr txBox="1">
            <a:spLocks noChangeArrowheads="1"/>
          </p:cNvSpPr>
          <p:nvPr/>
        </p:nvSpPr>
        <p:spPr bwMode="auto">
          <a:xfrm>
            <a:off x="4716463" y="2636838"/>
            <a:ext cx="40322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</a:rPr>
              <a:t>«Развитие сельского хозяйства и регулирование рынков сельскохозяйственной</a:t>
            </a:r>
          </a:p>
          <a:p>
            <a:r>
              <a:rPr lang="ru-RU" b="1">
                <a:latin typeface="Times New Roman" pitchFamily="18" charset="0"/>
              </a:rPr>
              <a:t>продукции, сырья и продовольствия в Тейковском муниципальном районе»</a:t>
            </a:r>
          </a:p>
          <a:p>
            <a:r>
              <a:rPr lang="ru-RU"/>
              <a:t>         </a:t>
            </a:r>
            <a:r>
              <a:rPr lang="ru-RU" b="1"/>
              <a:t>2020 г.- 1637,0 тыс.руб.;</a:t>
            </a:r>
          </a:p>
          <a:p>
            <a:r>
              <a:rPr lang="ru-RU" b="1"/>
              <a:t>                  2021 г. -1441,7 тыс.руб.</a:t>
            </a:r>
            <a:endParaRPr lang="ru-RU" sz="1200" b="1"/>
          </a:p>
        </p:txBody>
      </p:sp>
      <p:sp>
        <p:nvSpPr>
          <p:cNvPr id="86028" name="Text Box 35"/>
          <p:cNvSpPr txBox="1">
            <a:spLocks noChangeArrowheads="1"/>
          </p:cNvSpPr>
          <p:nvPr/>
        </p:nvSpPr>
        <p:spPr bwMode="auto">
          <a:xfrm flipV="1">
            <a:off x="4643438" y="4149725"/>
            <a:ext cx="4032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                   </a:t>
            </a:r>
            <a:r>
              <a:rPr lang="ru-RU" sz="1200" b="1"/>
              <a:t>                       </a:t>
            </a:r>
          </a:p>
        </p:txBody>
      </p:sp>
      <p:sp>
        <p:nvSpPr>
          <p:cNvPr id="86029" name="Text Box 36"/>
          <p:cNvSpPr txBox="1">
            <a:spLocks noChangeArrowheads="1"/>
          </p:cNvSpPr>
          <p:nvPr/>
        </p:nvSpPr>
        <p:spPr bwMode="auto">
          <a:xfrm>
            <a:off x="468313" y="4005263"/>
            <a:ext cx="8239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             </a:t>
            </a:r>
          </a:p>
        </p:txBody>
      </p:sp>
      <p:sp>
        <p:nvSpPr>
          <p:cNvPr id="86041" name="Rectangle 25"/>
          <p:cNvSpPr>
            <a:spLocks noChangeArrowheads="1"/>
          </p:cNvSpPr>
          <p:nvPr/>
        </p:nvSpPr>
        <p:spPr bwMode="auto">
          <a:xfrm>
            <a:off x="4456113" y="3276600"/>
            <a:ext cx="233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altLang="ru-RU" b="1"/>
              <a:t>.</a:t>
            </a:r>
            <a:endParaRPr lang="ru-RU" b="1"/>
          </a:p>
        </p:txBody>
      </p:sp>
      <p:sp>
        <p:nvSpPr>
          <p:cNvPr id="86042" name="Rectangle 26"/>
          <p:cNvSpPr>
            <a:spLocks noChangeArrowheads="1"/>
          </p:cNvSpPr>
          <p:nvPr/>
        </p:nvSpPr>
        <p:spPr bwMode="auto">
          <a:xfrm flipV="1">
            <a:off x="250825" y="5861050"/>
            <a:ext cx="443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altLang="ru-RU" b="1"/>
              <a:t>.</a:t>
            </a:r>
            <a:endParaRPr lang="ru-RU" b="1"/>
          </a:p>
        </p:txBody>
      </p:sp>
      <p:grpSp>
        <p:nvGrpSpPr>
          <p:cNvPr id="86043" name="Скругленный прямоугольник 5"/>
          <p:cNvGrpSpPr>
            <a:grpSpLocks/>
          </p:cNvGrpSpPr>
          <p:nvPr/>
        </p:nvGrpSpPr>
        <p:grpSpPr bwMode="auto">
          <a:xfrm>
            <a:off x="250825" y="4868863"/>
            <a:ext cx="4249738" cy="1989137"/>
            <a:chOff x="84" y="1306"/>
            <a:chExt cx="2581" cy="573"/>
          </a:xfrm>
        </p:grpSpPr>
        <p:pic>
          <p:nvPicPr>
            <p:cNvPr id="7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45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86046" name="Text Box 30"/>
          <p:cNvSpPr txBox="1">
            <a:spLocks noChangeArrowheads="1"/>
          </p:cNvSpPr>
          <p:nvPr/>
        </p:nvSpPr>
        <p:spPr bwMode="auto">
          <a:xfrm>
            <a:off x="395288" y="5157788"/>
            <a:ext cx="3960812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«Развитие муниципальной службы</a:t>
            </a:r>
          </a:p>
          <a:p>
            <a:r>
              <a:rPr lang="ru-RU" b="1"/>
              <a:t> Тейковского муниципального района</a:t>
            </a:r>
          </a:p>
          <a:p>
            <a:r>
              <a:rPr lang="ru-RU" b="1"/>
              <a:t>на 2018-2020 годы»</a:t>
            </a:r>
          </a:p>
          <a:p>
            <a:endParaRPr lang="ru-RU" b="1"/>
          </a:p>
          <a:p>
            <a:r>
              <a:rPr lang="ru-RU" b="1"/>
              <a:t>             2020 г. -40,0 тыс руб.</a:t>
            </a:r>
          </a:p>
        </p:txBody>
      </p:sp>
      <p:grpSp>
        <p:nvGrpSpPr>
          <p:cNvPr id="86047" name="Скругленный прямоугольник 5"/>
          <p:cNvGrpSpPr>
            <a:grpSpLocks/>
          </p:cNvGrpSpPr>
          <p:nvPr/>
        </p:nvGrpSpPr>
        <p:grpSpPr bwMode="auto">
          <a:xfrm>
            <a:off x="4787900" y="4724400"/>
            <a:ext cx="4176713" cy="1584325"/>
            <a:chOff x="84" y="1306"/>
            <a:chExt cx="2581" cy="573"/>
          </a:xfrm>
        </p:grpSpPr>
        <p:pic>
          <p:nvPicPr>
            <p:cNvPr id="6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49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86050" name="Text Box 34"/>
          <p:cNvSpPr txBox="1">
            <a:spLocks noChangeArrowheads="1"/>
          </p:cNvSpPr>
          <p:nvPr/>
        </p:nvSpPr>
        <p:spPr bwMode="auto">
          <a:xfrm>
            <a:off x="5056188" y="4795838"/>
            <a:ext cx="36607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« Противодействие коррупции в </a:t>
            </a:r>
          </a:p>
          <a:p>
            <a:r>
              <a:rPr lang="ru-RU" b="1"/>
              <a:t>Тейковском муниципальном районе на</a:t>
            </a:r>
          </a:p>
          <a:p>
            <a:r>
              <a:rPr lang="ru-RU" b="1"/>
              <a:t>2018-2020 годы»</a:t>
            </a:r>
          </a:p>
          <a:p>
            <a:r>
              <a:rPr lang="ru-RU" b="1"/>
              <a:t>                  2020 г. -10,0 тыс.руб.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Заголовок 1"/>
          <p:cNvSpPr txBox="1">
            <a:spLocks/>
          </p:cNvSpPr>
          <p:nvPr/>
        </p:nvSpPr>
        <p:spPr bwMode="auto">
          <a:xfrm>
            <a:off x="731838" y="188913"/>
            <a:ext cx="787558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Развитие образования Тейковского муниципального района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2020 год   -  130997,9 тыс.руб. (64,2% от общего объёма расхода бюджета); 2021 – 127273,7 тыс.руб., 2022 – 127740,3 тыс.руб.</a:t>
            </a:r>
          </a:p>
        </p:txBody>
      </p:sp>
      <p:grpSp>
        <p:nvGrpSpPr>
          <p:cNvPr id="87043" name="Скругленный прямоугольник 3"/>
          <p:cNvGrpSpPr>
            <a:grpSpLocks/>
          </p:cNvGrpSpPr>
          <p:nvPr/>
        </p:nvGrpSpPr>
        <p:grpSpPr bwMode="auto">
          <a:xfrm>
            <a:off x="395288" y="3213100"/>
            <a:ext cx="4176712" cy="1584325"/>
            <a:chOff x="92" y="2454"/>
            <a:chExt cx="2618" cy="318"/>
          </a:xfrm>
        </p:grpSpPr>
        <p:pic>
          <p:nvPicPr>
            <p:cNvPr id="8706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454"/>
              <a:ext cx="2573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7" name="Text Box 6"/>
            <p:cNvSpPr txBox="1">
              <a:spLocks noChangeArrowheads="1"/>
            </p:cNvSpPr>
            <p:nvPr/>
          </p:nvSpPr>
          <p:spPr bwMode="auto">
            <a:xfrm>
              <a:off x="118" y="2457"/>
              <a:ext cx="2592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«Финансовое обеспечение предоставления мер социальной поддержки в сфере образования»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b="1">
                  <a:latin typeface="Times New Roman" pitchFamily="18" charset="0"/>
                </a:rPr>
                <a:t>2020- 735,6</a:t>
              </a:r>
              <a:r>
                <a:rPr lang="ru-RU" altLang="ru-RU">
                  <a:latin typeface="Times New Roman" pitchFamily="18" charset="0"/>
                </a:rPr>
                <a:t> т.руб.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 2021-2022 – по 734,0 </a:t>
              </a:r>
              <a:r>
                <a:rPr lang="ru-RU" altLang="ru-RU">
                  <a:latin typeface="Times New Roman" pitchFamily="18" charset="0"/>
                </a:rPr>
                <a:t>т.руб.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</p:txBody>
        </p:sp>
      </p:grpSp>
      <p:grpSp>
        <p:nvGrpSpPr>
          <p:cNvPr id="87044" name="Скругленный прямоугольник 5"/>
          <p:cNvGrpSpPr>
            <a:grpSpLocks/>
          </p:cNvGrpSpPr>
          <p:nvPr/>
        </p:nvGrpSpPr>
        <p:grpSpPr bwMode="auto">
          <a:xfrm>
            <a:off x="395288" y="1341438"/>
            <a:ext cx="4064000" cy="2085975"/>
            <a:chOff x="84" y="1273"/>
            <a:chExt cx="2581" cy="818"/>
          </a:xfrm>
        </p:grpSpPr>
        <p:pic>
          <p:nvPicPr>
            <p:cNvPr id="87064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5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«Развитие общего образования»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2017  -3309,9 тыс.руб.;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2018 – 3639,7 тыс.руб.; 2019 – 0,0 тыс.руб.</a:t>
              </a:r>
            </a:p>
            <a:p>
              <a:pPr algn="ctr"/>
              <a:endParaRPr lang="ru-RU" altLang="ru-RU" sz="1600" b="1">
                <a:latin typeface="Times New Roman" pitchFamily="18" charset="0"/>
              </a:endParaRPr>
            </a:p>
          </p:txBody>
        </p:sp>
      </p:grpSp>
      <p:grpSp>
        <p:nvGrpSpPr>
          <p:cNvPr id="87045" name="Скругленный прямоугольник 6"/>
          <p:cNvGrpSpPr>
            <a:grpSpLocks/>
          </p:cNvGrpSpPr>
          <p:nvPr/>
        </p:nvGrpSpPr>
        <p:grpSpPr bwMode="auto">
          <a:xfrm>
            <a:off x="4859338" y="2708275"/>
            <a:ext cx="4032250" cy="1873250"/>
            <a:chOff x="2842" y="2398"/>
            <a:chExt cx="2707" cy="671"/>
          </a:xfrm>
        </p:grpSpPr>
        <p:pic>
          <p:nvPicPr>
            <p:cNvPr id="87062" name="Скругленный прямоугольник 6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3" name="Text Box 12"/>
            <p:cNvSpPr txBox="1">
              <a:spLocks noChangeArrowheads="1"/>
            </p:cNvSpPr>
            <p:nvPr/>
          </p:nvSpPr>
          <p:spPr bwMode="auto">
            <a:xfrm>
              <a:off x="2881" y="2398"/>
              <a:ext cx="2616" cy="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«Финансовое обеспечение предоставления общедоступного и бесплатного образования в муниципальных образовательных учреждениях»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2020- 67026 т.р</a:t>
              </a:r>
              <a:r>
                <a:rPr lang="ru-RU" altLang="ru-RU">
                  <a:latin typeface="Times New Roman" pitchFamily="18" charset="0"/>
                </a:rPr>
                <a:t>.</a:t>
              </a:r>
              <a:r>
                <a:rPr lang="ru-RU" altLang="ru-RU" b="1">
                  <a:latin typeface="Times New Roman" pitchFamily="18" charset="0"/>
                </a:rPr>
                <a:t>; 2021 – 69620,3 т.руб.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2022-  69620,3 тыс.руб. </a:t>
              </a:r>
            </a:p>
          </p:txBody>
        </p:sp>
      </p:grpSp>
      <p:pic>
        <p:nvPicPr>
          <p:cNvPr id="87046" name="Скругленный прямоугольник 8"/>
          <p:cNvPicPr>
            <a:picLocks noChangeArrowheads="1"/>
          </p:cNvPicPr>
          <p:nvPr/>
        </p:nvPicPr>
        <p:blipFill>
          <a:blip r:embed="rId5">
            <a:grayscl/>
          </a:blip>
          <a:srcRect/>
          <a:stretch>
            <a:fillRect/>
          </a:stretch>
        </p:blipFill>
        <p:spPr bwMode="auto">
          <a:xfrm>
            <a:off x="4859338" y="5876925"/>
            <a:ext cx="40576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7" name="Text Box 15"/>
          <p:cNvSpPr txBox="1">
            <a:spLocks noChangeArrowheads="1"/>
          </p:cNvSpPr>
          <p:nvPr/>
        </p:nvSpPr>
        <p:spPr bwMode="auto">
          <a:xfrm>
            <a:off x="5003800" y="5876925"/>
            <a:ext cx="372586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>
                <a:latin typeface="Times New Roman" pitchFamily="18" charset="0"/>
              </a:rPr>
              <a:t>Подпрограмма « Выявление и поддержка одаренных детей»</a:t>
            </a:r>
          </a:p>
          <a:p>
            <a:pPr algn="ctr"/>
            <a:r>
              <a:rPr lang="ru-RU" altLang="ru-RU" b="1">
                <a:latin typeface="Times New Roman" pitchFamily="18" charset="0"/>
              </a:rPr>
              <a:t>2020-2022г. по 476,4 </a:t>
            </a:r>
            <a:r>
              <a:rPr lang="ru-RU" altLang="ru-RU">
                <a:latin typeface="Times New Roman" pitchFamily="18" charset="0"/>
              </a:rPr>
              <a:t>тыс.руб.</a:t>
            </a:r>
            <a:r>
              <a:rPr lang="ru-RU" altLang="ru-RU" b="1">
                <a:latin typeface="Times New Roman" pitchFamily="18" charset="0"/>
              </a:rPr>
              <a:t> </a:t>
            </a:r>
          </a:p>
        </p:txBody>
      </p:sp>
      <p:grpSp>
        <p:nvGrpSpPr>
          <p:cNvPr id="87048" name="Скругленный прямоугольник 9"/>
          <p:cNvGrpSpPr>
            <a:grpSpLocks/>
          </p:cNvGrpSpPr>
          <p:nvPr/>
        </p:nvGrpSpPr>
        <p:grpSpPr bwMode="auto">
          <a:xfrm>
            <a:off x="395288" y="4797425"/>
            <a:ext cx="4064000" cy="1520825"/>
            <a:chOff x="114" y="2636"/>
            <a:chExt cx="2587" cy="543"/>
          </a:xfrm>
        </p:grpSpPr>
        <p:pic>
          <p:nvPicPr>
            <p:cNvPr id="87060" name="Скругленный прямоугольник 9"/>
            <p:cNvPicPr>
              <a:picLocks noChangeArrowheads="1"/>
            </p:cNvPicPr>
            <p:nvPr/>
          </p:nvPicPr>
          <p:blipFill>
            <a:blip r:embed="rId6">
              <a:grayscl/>
            </a:blip>
            <a:srcRect/>
            <a:stretch>
              <a:fillRect/>
            </a:stretch>
          </p:blipFill>
          <p:spPr bwMode="auto">
            <a:xfrm>
              <a:off x="114" y="2662"/>
              <a:ext cx="2581" cy="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1" name="Text Box 18"/>
            <p:cNvSpPr txBox="1">
              <a:spLocks noChangeArrowheads="1"/>
            </p:cNvSpPr>
            <p:nvPr/>
          </p:nvSpPr>
          <p:spPr bwMode="auto">
            <a:xfrm>
              <a:off x="114" y="2636"/>
              <a:ext cx="2587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«Реализация основных общеобразовательных программ»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 – 50192,7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  <a:r>
                <a:rPr lang="ru-RU" altLang="ru-RU" b="1">
                  <a:latin typeface="Times New Roman" pitchFamily="18" charset="0"/>
                </a:rPr>
                <a:t> 2021- 48890,9 </a:t>
              </a:r>
              <a:r>
                <a:rPr lang="ru-RU" altLang="ru-RU">
                  <a:latin typeface="Times New Roman" pitchFamily="18" charset="0"/>
                </a:rPr>
                <a:t>тыс.руб.</a:t>
              </a:r>
              <a:r>
                <a:rPr lang="ru-RU" altLang="ru-RU" b="1">
                  <a:latin typeface="Times New Roman" pitchFamily="18" charset="0"/>
                </a:rPr>
                <a:t>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2022 – 49357,5 </a:t>
              </a:r>
              <a:r>
                <a:rPr lang="ru-RU" altLang="ru-RU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  <a:endParaRPr lang="ru-RU" alt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87049" name="Скругленный прямоугольник 4"/>
          <p:cNvPicPr>
            <a:picLocks noChangeArrowheads="1"/>
          </p:cNvPicPr>
          <p:nvPr/>
        </p:nvPicPr>
        <p:blipFill>
          <a:blip r:embed="rId7">
            <a:grayscl/>
          </a:blip>
          <a:srcRect/>
          <a:stretch>
            <a:fillRect/>
          </a:stretch>
        </p:blipFill>
        <p:spPr bwMode="auto">
          <a:xfrm>
            <a:off x="4859338" y="1196975"/>
            <a:ext cx="4014787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50" name="Text Box 30"/>
          <p:cNvSpPr txBox="1">
            <a:spLocks noChangeArrowheads="1"/>
          </p:cNvSpPr>
          <p:nvPr/>
        </p:nvSpPr>
        <p:spPr bwMode="auto">
          <a:xfrm>
            <a:off x="4859338" y="1052513"/>
            <a:ext cx="38671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>
              <a:latin typeface="Times New Roman" pitchFamily="18" charset="0"/>
            </a:endParaRPr>
          </a:p>
          <a:p>
            <a:pPr algn="ctr"/>
            <a:r>
              <a:rPr lang="ru-RU" altLang="ru-RU">
                <a:latin typeface="Times New Roman" pitchFamily="18" charset="0"/>
              </a:rPr>
              <a:t>Подпрограмма «Реализация дополнительных общеобразовательных программ»  </a:t>
            </a:r>
          </a:p>
          <a:p>
            <a:pPr algn="ctr"/>
            <a:r>
              <a:rPr lang="ru-RU" altLang="ru-RU" b="1">
                <a:latin typeface="Times New Roman" pitchFamily="18" charset="0"/>
              </a:rPr>
              <a:t>2020- 4701,9 </a:t>
            </a:r>
            <a:r>
              <a:rPr lang="ru-RU" altLang="ru-RU">
                <a:latin typeface="Times New Roman" pitchFamily="18" charset="0"/>
              </a:rPr>
              <a:t>тыс.руб.;</a:t>
            </a:r>
            <a:r>
              <a:rPr lang="ru-RU" altLang="ru-RU" b="1">
                <a:latin typeface="Times New Roman" pitchFamily="18" charset="0"/>
              </a:rPr>
              <a:t> 2021 -2022 г.г. по</a:t>
            </a:r>
          </a:p>
          <a:p>
            <a:pPr algn="ctr"/>
            <a:r>
              <a:rPr lang="ru-RU" altLang="ru-RU" b="1">
                <a:latin typeface="Times New Roman" pitchFamily="18" charset="0"/>
              </a:rPr>
              <a:t>3905,9 </a:t>
            </a:r>
            <a:r>
              <a:rPr lang="ru-RU" altLang="ru-RU">
                <a:latin typeface="Times New Roman" pitchFamily="18" charset="0"/>
              </a:rPr>
              <a:t>тыс.руб.</a:t>
            </a:r>
            <a:r>
              <a:rPr lang="ru-RU" altLang="ru-RU" b="1">
                <a:latin typeface="Times New Roman" pitchFamily="18" charset="0"/>
              </a:rPr>
              <a:t> </a:t>
            </a:r>
          </a:p>
        </p:txBody>
      </p:sp>
      <p:grpSp>
        <p:nvGrpSpPr>
          <p:cNvPr id="87051" name="Скругленный прямоугольник 6"/>
          <p:cNvGrpSpPr>
            <a:grpSpLocks/>
          </p:cNvGrpSpPr>
          <p:nvPr/>
        </p:nvGrpSpPr>
        <p:grpSpPr bwMode="auto">
          <a:xfrm>
            <a:off x="4787900" y="4508500"/>
            <a:ext cx="4032250" cy="1295400"/>
            <a:chOff x="2842" y="2398"/>
            <a:chExt cx="2707" cy="628"/>
          </a:xfrm>
        </p:grpSpPr>
        <p:pic>
          <p:nvPicPr>
            <p:cNvPr id="87058" name="Скругленный прямоугольник 6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59" name="Text Box 12"/>
            <p:cNvSpPr txBox="1">
              <a:spLocks noChangeArrowheads="1"/>
            </p:cNvSpPr>
            <p:nvPr/>
          </p:nvSpPr>
          <p:spPr bwMode="auto">
            <a:xfrm>
              <a:off x="2881" y="2398"/>
              <a:ext cx="2625" cy="6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600">
                <a:latin typeface="Times New Roman" pitchFamily="18" charset="0"/>
              </a:endParaRPr>
            </a:p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«Организация отдыха и оздоровление детей»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 – 669,9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2021 - 2022 по 667,6 </a:t>
              </a:r>
              <a:r>
                <a:rPr lang="ru-RU" altLang="ru-RU">
                  <a:latin typeface="Times New Roman" pitchFamily="18" charset="0"/>
                </a:rPr>
                <a:t>тыс.руб.</a:t>
              </a:r>
              <a:r>
                <a:rPr lang="ru-RU" altLang="ru-RU" b="1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87052" name="Скругленный прямоугольник 5"/>
          <p:cNvGrpSpPr>
            <a:grpSpLocks/>
          </p:cNvGrpSpPr>
          <p:nvPr/>
        </p:nvGrpSpPr>
        <p:grpSpPr bwMode="auto">
          <a:xfrm>
            <a:off x="395288" y="1341438"/>
            <a:ext cx="4064000" cy="2085975"/>
            <a:chOff x="84" y="1273"/>
            <a:chExt cx="2581" cy="818"/>
          </a:xfrm>
        </p:grpSpPr>
        <p:pic>
          <p:nvPicPr>
            <p:cNvPr id="87056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57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«Развитие общего образования»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2017  -3309,9 тыс.руб.;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2018 – 3639,7 тыс.руб.; 2019 – 0,0 тыс.руб.</a:t>
              </a:r>
            </a:p>
            <a:p>
              <a:pPr algn="ctr"/>
              <a:endParaRPr lang="ru-RU" altLang="ru-RU" sz="1600" b="1">
                <a:latin typeface="Times New Roman" pitchFamily="18" charset="0"/>
              </a:endParaRPr>
            </a:p>
          </p:txBody>
        </p:sp>
      </p:grpSp>
      <p:grpSp>
        <p:nvGrpSpPr>
          <p:cNvPr id="87053" name="Скругленный прямоугольник 5"/>
          <p:cNvGrpSpPr>
            <a:grpSpLocks/>
          </p:cNvGrpSpPr>
          <p:nvPr/>
        </p:nvGrpSpPr>
        <p:grpSpPr bwMode="auto">
          <a:xfrm>
            <a:off x="395288" y="1341438"/>
            <a:ext cx="4064000" cy="2085975"/>
            <a:chOff x="84" y="1273"/>
            <a:chExt cx="2581" cy="818"/>
          </a:xfrm>
        </p:grpSpPr>
        <p:pic>
          <p:nvPicPr>
            <p:cNvPr id="87054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55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«Развитие общего образования»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  -6542,6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2021 – 2438,6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  <a:r>
                <a:rPr lang="ru-RU" altLang="ru-RU" b="1">
                  <a:latin typeface="Times New Roman" pitchFamily="18" charset="0"/>
                </a:rPr>
                <a:t> 2022 – 2438,6 </a:t>
              </a:r>
              <a:r>
                <a:rPr lang="ru-RU" altLang="ru-RU">
                  <a:latin typeface="Times New Roman" pitchFamily="18" charset="0"/>
                </a:rPr>
                <a:t>тыс.руб.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>
                <a:latin typeface="Times New Roman" pitchFamily="18" charset="0"/>
              </a:rPr>
              <a:t>Проект бюджета Тейковского муниципального района сформирован в соответствии с требованиями бюджетного и налогового законодательства Российской Федерации, на основании: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r>
              <a:rPr lang="ru-RU" sz="2000">
                <a:latin typeface="Times New Roman" pitchFamily="18" charset="0"/>
              </a:rPr>
              <a:t>Основных направлениях бюджетной  и налоговой политики Тейковского муниципального района на 2020 год и плановый период 2021 и 2022 годов</a:t>
            </a:r>
          </a:p>
          <a:p>
            <a:r>
              <a:rPr lang="ru-RU" sz="2000">
                <a:latin typeface="Times New Roman" pitchFamily="18" charset="0"/>
              </a:rPr>
              <a:t>Прогноза социально-экономического развития Тейковского муниципального района на 2020 год и плановый период 2021 - 2022 годов</a:t>
            </a:r>
          </a:p>
          <a:p>
            <a:r>
              <a:rPr lang="ru-RU" sz="2000">
                <a:latin typeface="Times New Roman" pitchFamily="18" charset="0"/>
              </a:rPr>
              <a:t>Муниципальных программах Тейковского муниципального района</a:t>
            </a:r>
          </a:p>
          <a:p>
            <a:r>
              <a:rPr lang="ru-RU" sz="2000">
                <a:latin typeface="Times New Roman" pitchFamily="18" charset="0"/>
              </a:rPr>
              <a:t>Ожидаемом исполнении бюджета Тейковского муниципального района за 2019 год</a:t>
            </a:r>
          </a:p>
          <a:p>
            <a:r>
              <a:rPr lang="ru-RU" sz="2000">
                <a:latin typeface="Times New Roman" pitchFamily="18" charset="0"/>
              </a:rPr>
              <a:t>Бюджетного прогноза Тейковского муниципального района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5" name="Скругленный прямоугольник 5"/>
          <p:cNvGrpSpPr>
            <a:grpSpLocks/>
          </p:cNvGrpSpPr>
          <p:nvPr/>
        </p:nvGrpSpPr>
        <p:grpSpPr bwMode="auto">
          <a:xfrm>
            <a:off x="323850" y="260350"/>
            <a:ext cx="4032250" cy="2016125"/>
            <a:chOff x="84" y="1273"/>
            <a:chExt cx="2581" cy="818"/>
          </a:xfrm>
        </p:grpSpPr>
        <p:pic>
          <p:nvPicPr>
            <p:cNvPr id="88072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8073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«Реализация молодежной политики на территории Тейковского муниципального района»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2020- 190,0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2021 –190,0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  <a:r>
                <a:rPr lang="ru-RU" altLang="ru-RU" b="1">
                  <a:latin typeface="Times New Roman" pitchFamily="18" charset="0"/>
                </a:rPr>
                <a:t> 2022 – 190,0 </a:t>
              </a:r>
              <a:r>
                <a:rPr lang="ru-RU" altLang="ru-RU">
                  <a:latin typeface="Times New Roman" pitchFamily="18" charset="0"/>
                </a:rPr>
                <a:t>тыс.руб</a:t>
              </a:r>
              <a:r>
                <a:rPr lang="ru-RU" altLang="ru-RU" sz="1600" b="1">
                  <a:latin typeface="Times New Roman" pitchFamily="18" charset="0"/>
                </a:rPr>
                <a:t>.</a:t>
              </a:r>
            </a:p>
            <a:p>
              <a:pPr algn="ctr"/>
              <a:endParaRPr lang="ru-RU" altLang="ru-RU" sz="1600" b="1">
                <a:latin typeface="Times New Roman" pitchFamily="18" charset="0"/>
              </a:endParaRPr>
            </a:p>
          </p:txBody>
        </p:sp>
      </p:grpSp>
      <p:grpSp>
        <p:nvGrpSpPr>
          <p:cNvPr id="88066" name="Скругленный прямоугольник 5"/>
          <p:cNvGrpSpPr>
            <a:grpSpLocks/>
          </p:cNvGrpSpPr>
          <p:nvPr/>
        </p:nvGrpSpPr>
        <p:grpSpPr bwMode="auto">
          <a:xfrm>
            <a:off x="4643438" y="1773238"/>
            <a:ext cx="4064000" cy="1511300"/>
            <a:chOff x="84" y="1273"/>
            <a:chExt cx="2581" cy="818"/>
          </a:xfrm>
        </p:grpSpPr>
        <p:pic>
          <p:nvPicPr>
            <p:cNvPr id="88070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8071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«Развитие кадрового потенциала системы образования»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2020- 2022 по 270,0 </a:t>
              </a:r>
              <a:r>
                <a:rPr lang="ru-RU" altLang="ru-RU">
                  <a:latin typeface="Times New Roman" pitchFamily="18" charset="0"/>
                </a:rPr>
                <a:t>тыс.руб</a:t>
              </a:r>
              <a:r>
                <a:rPr lang="ru-RU" altLang="ru-RU" sz="1600">
                  <a:latin typeface="Times New Roman" pitchFamily="18" charset="0"/>
                </a:rPr>
                <a:t>.</a:t>
              </a:r>
            </a:p>
            <a:p>
              <a:pPr algn="ctr"/>
              <a:endParaRPr lang="ru-RU" altLang="ru-RU" sz="1600" b="1">
                <a:latin typeface="Times New Roman" pitchFamily="18" charset="0"/>
              </a:endParaRPr>
            </a:p>
            <a:p>
              <a:pPr algn="ctr"/>
              <a:endParaRPr lang="ru-RU" altLang="ru-RU" sz="1600" b="1">
                <a:latin typeface="Times New Roman" pitchFamily="18" charset="0"/>
              </a:endParaRPr>
            </a:p>
          </p:txBody>
        </p:sp>
      </p:grpSp>
      <p:grpSp>
        <p:nvGrpSpPr>
          <p:cNvPr id="88067" name="Скругленный прямоугольник 5"/>
          <p:cNvGrpSpPr>
            <a:grpSpLocks/>
          </p:cNvGrpSpPr>
          <p:nvPr/>
        </p:nvGrpSpPr>
        <p:grpSpPr bwMode="auto">
          <a:xfrm>
            <a:off x="323850" y="2636838"/>
            <a:ext cx="4032250" cy="2160587"/>
            <a:chOff x="84" y="1273"/>
            <a:chExt cx="2581" cy="818"/>
          </a:xfrm>
        </p:grpSpPr>
        <p:pic>
          <p:nvPicPr>
            <p:cNvPr id="88068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8069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«Организация целевой подготовки педагогов для работы в муниципальных образовательных организациях Тейковского муниципального района»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  - 192,4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2021 –80,0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  <a:r>
                <a:rPr lang="ru-RU" altLang="ru-RU" b="1">
                  <a:latin typeface="Times New Roman" pitchFamily="18" charset="0"/>
                </a:rPr>
                <a:t> 2022 – 80,0 </a:t>
              </a:r>
              <a:r>
                <a:rPr lang="ru-RU" altLang="ru-RU">
                  <a:latin typeface="Times New Roman" pitchFamily="18" charset="0"/>
                </a:rPr>
                <a:t>тыс.руб</a:t>
              </a:r>
              <a:r>
                <a:rPr lang="ru-RU" altLang="ru-RU" sz="1600" b="1">
                  <a:latin typeface="Times New Roman" pitchFamily="18" charset="0"/>
                </a:rPr>
                <a:t>.</a:t>
              </a:r>
            </a:p>
            <a:p>
              <a:pPr algn="ctr"/>
              <a:endParaRPr lang="ru-RU" altLang="ru-RU" sz="1600" b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089" name="Скругленный прямоугольник 3"/>
          <p:cNvGrpSpPr>
            <a:grpSpLocks/>
          </p:cNvGrpSpPr>
          <p:nvPr/>
        </p:nvGrpSpPr>
        <p:grpSpPr bwMode="auto">
          <a:xfrm>
            <a:off x="2268538" y="3500438"/>
            <a:ext cx="4535487" cy="2520950"/>
            <a:chOff x="92" y="2380"/>
            <a:chExt cx="2721" cy="506"/>
          </a:xfrm>
        </p:grpSpPr>
        <p:pic>
          <p:nvPicPr>
            <p:cNvPr id="89098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380"/>
              <a:ext cx="272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099" name="Text Box 6"/>
            <p:cNvSpPr txBox="1">
              <a:spLocks noChangeArrowheads="1"/>
            </p:cNvSpPr>
            <p:nvPr/>
          </p:nvSpPr>
          <p:spPr bwMode="auto">
            <a:xfrm>
              <a:off x="118" y="2443"/>
              <a:ext cx="250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«Сохранение, использование, популяризация и государственная охрана объектов культурного наследия (памятников истории культуры Тейковского муниципального района на 2018-2020 годы»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 2020 – 1500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89090" name="Заголовок 1"/>
          <p:cNvSpPr txBox="1">
            <a:spLocks/>
          </p:cNvSpPr>
          <p:nvPr/>
        </p:nvSpPr>
        <p:spPr bwMode="auto">
          <a:xfrm>
            <a:off x="542925" y="260350"/>
            <a:ext cx="7954963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Культура Тейковского муниципального района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2020 год – 13064,0 тыс.руб. (6,4 % от общего объёма расхода бюджета); 2021 – 8304,4 тыс.руб., 2022 – 8399,7 тыс.руб.</a:t>
            </a:r>
          </a:p>
        </p:txBody>
      </p:sp>
      <p:grpSp>
        <p:nvGrpSpPr>
          <p:cNvPr id="89091" name="Скругленный прямоугольник 5"/>
          <p:cNvGrpSpPr>
            <a:grpSpLocks/>
          </p:cNvGrpSpPr>
          <p:nvPr/>
        </p:nvGrpSpPr>
        <p:grpSpPr bwMode="auto">
          <a:xfrm>
            <a:off x="395288" y="1268413"/>
            <a:ext cx="4122737" cy="1584325"/>
            <a:chOff x="84" y="1252"/>
            <a:chExt cx="2581" cy="480"/>
          </a:xfrm>
        </p:grpSpPr>
        <p:pic>
          <p:nvPicPr>
            <p:cNvPr id="89096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252"/>
              <a:ext cx="2581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097" name="Text Box 9"/>
            <p:cNvSpPr txBox="1">
              <a:spLocks noChangeArrowheads="1"/>
            </p:cNvSpPr>
            <p:nvPr/>
          </p:nvSpPr>
          <p:spPr bwMode="auto">
            <a:xfrm>
              <a:off x="114" y="1304"/>
              <a:ext cx="2493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«Развитие культуры Тейковского муниципального района»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 – 9585,8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2021 – 6824,0 тыс.руб., 2022 – 6916,0 </a:t>
              </a:r>
              <a:r>
                <a:rPr lang="ru-RU" altLang="ru-RU">
                  <a:latin typeface="Times New Roman" pitchFamily="18" charset="0"/>
                </a:rPr>
                <a:t>тыс.руб</a:t>
              </a:r>
              <a:r>
                <a:rPr lang="ru-RU" altLang="ru-RU" sz="1600">
                  <a:latin typeface="Times New Roman" pitchFamily="18" charset="0"/>
                </a:rPr>
                <a:t>.</a:t>
              </a:r>
              <a:r>
                <a:rPr lang="ru-RU" altLang="ru-RU" sz="1600" b="1">
                  <a:latin typeface="Times New Roman" pitchFamily="18" charset="0"/>
                </a:rPr>
                <a:t>  </a:t>
              </a:r>
            </a:p>
          </p:txBody>
        </p:sp>
      </p:grpSp>
      <p:grpSp>
        <p:nvGrpSpPr>
          <p:cNvPr id="89092" name="Скругленный прямоугольник 4"/>
          <p:cNvGrpSpPr>
            <a:grpSpLocks/>
          </p:cNvGrpSpPr>
          <p:nvPr/>
        </p:nvGrpSpPr>
        <p:grpSpPr bwMode="auto">
          <a:xfrm>
            <a:off x="4787900" y="1268413"/>
            <a:ext cx="4129088" cy="1584325"/>
            <a:chOff x="125" y="1966"/>
            <a:chExt cx="2547" cy="369"/>
          </a:xfrm>
        </p:grpSpPr>
        <p:pic>
          <p:nvPicPr>
            <p:cNvPr id="89094" name="Скругленный прямоугольник 4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140" y="1966"/>
              <a:ext cx="2532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095" name="Text Box 30"/>
            <p:cNvSpPr txBox="1">
              <a:spLocks noChangeArrowheads="1"/>
            </p:cNvSpPr>
            <p:nvPr/>
          </p:nvSpPr>
          <p:spPr bwMode="auto">
            <a:xfrm>
              <a:off x="125" y="2018"/>
              <a:ext cx="2533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«Предоставление дополнительного образования в сфере культуры и искусства»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 – 1978,2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2021- 1480,4 тыс.руб.,2022 – 1483,7 </a:t>
              </a:r>
              <a:r>
                <a:rPr lang="ru-RU" altLang="ru-RU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89093" name="Заголовок 1"/>
          <p:cNvSpPr txBox="1">
            <a:spLocks/>
          </p:cNvSpPr>
          <p:nvPr/>
        </p:nvSpPr>
        <p:spPr bwMode="auto">
          <a:xfrm>
            <a:off x="611188" y="3357563"/>
            <a:ext cx="8064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 b="1" i="1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heel spokes="2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13" name="Скругленный прямоугольник 3"/>
          <p:cNvGrpSpPr>
            <a:grpSpLocks/>
          </p:cNvGrpSpPr>
          <p:nvPr/>
        </p:nvGrpSpPr>
        <p:grpSpPr bwMode="auto">
          <a:xfrm>
            <a:off x="2268538" y="1916113"/>
            <a:ext cx="4535487" cy="2376487"/>
            <a:chOff x="92" y="2380"/>
            <a:chExt cx="2721" cy="506"/>
          </a:xfrm>
        </p:grpSpPr>
        <p:pic>
          <p:nvPicPr>
            <p:cNvPr id="9011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380"/>
              <a:ext cx="272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0117" name="Text Box 6"/>
            <p:cNvSpPr txBox="1">
              <a:spLocks noChangeArrowheads="1"/>
            </p:cNvSpPr>
            <p:nvPr/>
          </p:nvSpPr>
          <p:spPr bwMode="auto">
            <a:xfrm>
              <a:off x="118" y="2443"/>
              <a:ext cx="250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«Организация физкультурных мероприятий, спортивных мероприятий и участие спортсменов Тейковского муниципального района в соревнованиях»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2019 – 297,8 </a:t>
              </a:r>
              <a:r>
                <a:rPr lang="ru-RU" altLang="ru-RU" sz="1600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2020 г. – 300,0</a:t>
              </a:r>
              <a:r>
                <a:rPr lang="ru-RU" altLang="ru-RU" sz="1600">
                  <a:latin typeface="Times New Roman" pitchFamily="18" charset="0"/>
                </a:rPr>
                <a:t> тыс.руб.</a:t>
              </a:r>
              <a:r>
                <a:rPr lang="ru-RU" altLang="ru-RU" b="1">
                  <a:latin typeface="Times New Roman" pitchFamily="18" charset="0"/>
                </a:rPr>
                <a:t>; </a:t>
              </a:r>
              <a:r>
                <a:rPr lang="ru-RU" altLang="ru-RU" sz="1600" b="1">
                  <a:latin typeface="Times New Roman" pitchFamily="18" charset="0"/>
                </a:rPr>
                <a:t>2021- 330,0 т.р.</a:t>
              </a:r>
            </a:p>
          </p:txBody>
        </p:sp>
      </p:grpSp>
      <p:sp>
        <p:nvSpPr>
          <p:cNvPr id="90114" name="Заголовок 1"/>
          <p:cNvSpPr txBox="1">
            <a:spLocks/>
          </p:cNvSpPr>
          <p:nvPr/>
        </p:nvSpPr>
        <p:spPr bwMode="auto">
          <a:xfrm>
            <a:off x="542925" y="260350"/>
            <a:ext cx="7954963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 b="1" i="1">
              <a:latin typeface="Times New Roman" pitchFamily="18" charset="0"/>
            </a:endParaRPr>
          </a:p>
        </p:txBody>
      </p:sp>
      <p:sp>
        <p:nvSpPr>
          <p:cNvPr id="90115" name="Заголовок 1"/>
          <p:cNvSpPr txBox="1">
            <a:spLocks/>
          </p:cNvSpPr>
          <p:nvPr/>
        </p:nvSpPr>
        <p:spPr bwMode="auto">
          <a:xfrm>
            <a:off x="684213" y="404813"/>
            <a:ext cx="80645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Развитие физической культуры и спорта в Тейковском муниципальном районе       </a:t>
            </a:r>
          </a:p>
          <a:p>
            <a:pPr algn="ctr"/>
            <a:r>
              <a:rPr lang="ru-RU" altLang="ru-RU" sz="1800" b="1">
                <a:latin typeface="Times New Roman" pitchFamily="18" charset="0"/>
              </a:rPr>
              <a:t>       </a:t>
            </a:r>
            <a:r>
              <a:rPr lang="ru-RU" altLang="ru-RU" sz="1800" b="1" i="1">
                <a:latin typeface="Times New Roman" pitchFamily="18" charset="0"/>
              </a:rPr>
              <a:t>2020 год    -  482,1 тыс.руб. (0,2 % от общего объёма расхода бюджета); 2021 – 2022 годы по 512,1 тыс.руб.</a:t>
            </a:r>
          </a:p>
        </p:txBody>
      </p:sp>
      <p:grpSp>
        <p:nvGrpSpPr>
          <p:cNvPr id="90119" name="Скругленный прямоугольник 3"/>
          <p:cNvGrpSpPr>
            <a:grpSpLocks/>
          </p:cNvGrpSpPr>
          <p:nvPr/>
        </p:nvGrpSpPr>
        <p:grpSpPr bwMode="auto">
          <a:xfrm>
            <a:off x="2268538" y="1916113"/>
            <a:ext cx="4535487" cy="2376487"/>
            <a:chOff x="92" y="2380"/>
            <a:chExt cx="2721" cy="506"/>
          </a:xfrm>
        </p:grpSpPr>
        <p:pic>
          <p:nvPicPr>
            <p:cNvPr id="90120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380"/>
              <a:ext cx="272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0121" name="Text Box 6"/>
            <p:cNvSpPr txBox="1">
              <a:spLocks noChangeArrowheads="1"/>
            </p:cNvSpPr>
            <p:nvPr/>
          </p:nvSpPr>
          <p:spPr bwMode="auto">
            <a:xfrm>
              <a:off x="118" y="2443"/>
              <a:ext cx="250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«Организация физкультурно-массовых,спортивных мероприятий и участие спортсменов Тейковского муниципального района в районных, областных, зональных и региональных соревнованиях»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2020 – 297,8 </a:t>
              </a:r>
              <a:r>
                <a:rPr lang="ru-RU" altLang="ru-RU" sz="1600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2021 г. – 330,0</a:t>
              </a:r>
              <a:r>
                <a:rPr lang="ru-RU" altLang="ru-RU" sz="1600">
                  <a:latin typeface="Times New Roman" pitchFamily="18" charset="0"/>
                </a:rPr>
                <a:t> тыс.руб.</a:t>
              </a:r>
              <a:r>
                <a:rPr lang="ru-RU" altLang="ru-RU" b="1">
                  <a:latin typeface="Times New Roman" pitchFamily="18" charset="0"/>
                </a:rPr>
                <a:t>; </a:t>
              </a:r>
              <a:r>
                <a:rPr lang="ru-RU" altLang="ru-RU" sz="1600" b="1">
                  <a:latin typeface="Times New Roman" pitchFamily="18" charset="0"/>
                </a:rPr>
                <a:t>2022- 330,0 т.р.</a:t>
              </a:r>
            </a:p>
          </p:txBody>
        </p:sp>
      </p:grpSp>
      <p:grpSp>
        <p:nvGrpSpPr>
          <p:cNvPr id="90122" name="Скругленный прямоугольник 5"/>
          <p:cNvGrpSpPr>
            <a:grpSpLocks/>
          </p:cNvGrpSpPr>
          <p:nvPr/>
        </p:nvGrpSpPr>
        <p:grpSpPr bwMode="auto">
          <a:xfrm>
            <a:off x="2411413" y="4724400"/>
            <a:ext cx="4321175" cy="1584325"/>
            <a:chOff x="84" y="1306"/>
            <a:chExt cx="2581" cy="573"/>
          </a:xfrm>
        </p:grpSpPr>
        <p:pic>
          <p:nvPicPr>
            <p:cNvPr id="6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90124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90125" name="Text Box 13"/>
          <p:cNvSpPr txBox="1">
            <a:spLocks noChangeArrowheads="1"/>
          </p:cNvSpPr>
          <p:nvPr/>
        </p:nvSpPr>
        <p:spPr bwMode="auto">
          <a:xfrm>
            <a:off x="2463800" y="4941888"/>
            <a:ext cx="38735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«Реализация программ спортивной</a:t>
            </a:r>
          </a:p>
          <a:p>
            <a:r>
              <a:rPr lang="ru-RU" b="1"/>
              <a:t> подготовки по видам спорта»</a:t>
            </a:r>
          </a:p>
          <a:p>
            <a:r>
              <a:rPr lang="ru-RU" b="1"/>
              <a:t>               2020 -2022 годы по 182,1 тыс.руб</a:t>
            </a:r>
            <a:r>
              <a:rPr lang="ru-RU"/>
              <a:t>.</a:t>
            </a:r>
          </a:p>
        </p:txBody>
      </p:sp>
    </p:spTree>
  </p:cSld>
  <p:clrMapOvr>
    <a:masterClrMapping/>
  </p:clrMapOvr>
  <p:transition spd="slow">
    <p:wheel spokes="2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Заголовок 1"/>
          <p:cNvSpPr txBox="1">
            <a:spLocks/>
          </p:cNvSpPr>
          <p:nvPr/>
        </p:nvSpPr>
        <p:spPr bwMode="auto">
          <a:xfrm>
            <a:off x="-100013" y="182563"/>
            <a:ext cx="9144001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 b="1">
              <a:latin typeface="Times New Roman" pitchFamily="18" charset="0"/>
            </a:endParaRPr>
          </a:p>
        </p:txBody>
      </p:sp>
      <p:grpSp>
        <p:nvGrpSpPr>
          <p:cNvPr id="91138" name="Скругленный прямоугольник 6"/>
          <p:cNvGrpSpPr>
            <a:grpSpLocks/>
          </p:cNvGrpSpPr>
          <p:nvPr/>
        </p:nvGrpSpPr>
        <p:grpSpPr bwMode="auto">
          <a:xfrm>
            <a:off x="3779838" y="2565400"/>
            <a:ext cx="4392612" cy="1871663"/>
            <a:chOff x="2887" y="2454"/>
            <a:chExt cx="2707" cy="580"/>
          </a:xfrm>
        </p:grpSpPr>
        <p:pic>
          <p:nvPicPr>
            <p:cNvPr id="7183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87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1149" name="Text Box 12"/>
            <p:cNvSpPr txBox="1">
              <a:spLocks noChangeArrowheads="1"/>
            </p:cNvSpPr>
            <p:nvPr/>
          </p:nvSpPr>
          <p:spPr bwMode="auto">
            <a:xfrm>
              <a:off x="2887" y="2454"/>
              <a:ext cx="2620" cy="5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«Проведение капитального ремонта общего имущества в многоквартирных домах, расположенных на территории Тейковского муниципального района»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2020- 1383,1 тыс.руб</a:t>
              </a:r>
              <a:r>
                <a:rPr lang="ru-RU" altLang="ru-RU" sz="1600">
                  <a:latin typeface="Times New Roman" pitchFamily="18" charset="0"/>
                </a:rPr>
                <a:t>.; </a:t>
              </a:r>
              <a:r>
                <a:rPr lang="ru-RU" altLang="ru-RU" b="1">
                  <a:latin typeface="Times New Roman" pitchFamily="18" charset="0"/>
                </a:rPr>
                <a:t>2021-2022 по 1123,1 тыс.руб.</a:t>
              </a:r>
            </a:p>
          </p:txBody>
        </p:sp>
      </p:grpSp>
      <p:grpSp>
        <p:nvGrpSpPr>
          <p:cNvPr id="91139" name="Скругленный прямоугольник 8"/>
          <p:cNvGrpSpPr>
            <a:grpSpLocks/>
          </p:cNvGrpSpPr>
          <p:nvPr/>
        </p:nvGrpSpPr>
        <p:grpSpPr bwMode="auto">
          <a:xfrm>
            <a:off x="755650" y="4868863"/>
            <a:ext cx="5184775" cy="1584325"/>
            <a:chOff x="2853" y="3199"/>
            <a:chExt cx="2707" cy="683"/>
          </a:xfrm>
        </p:grpSpPr>
        <p:pic>
          <p:nvPicPr>
            <p:cNvPr id="7181" name="Скругленный прямоугольник 8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2853" y="3199"/>
              <a:ext cx="2707" cy="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1147" name="Text Box 15"/>
            <p:cNvSpPr txBox="1">
              <a:spLocks noChangeArrowheads="1"/>
            </p:cNvSpPr>
            <p:nvPr/>
          </p:nvSpPr>
          <p:spPr bwMode="auto">
            <a:xfrm>
              <a:off x="2980" y="3244"/>
              <a:ext cx="2536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«Развитие газификации  Тейковского муниципального района»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 – 495,6 </a:t>
              </a:r>
              <a:r>
                <a:rPr lang="ru-RU" altLang="ru-RU">
                  <a:latin typeface="Times New Roman" pitchFamily="18" charset="0"/>
                </a:rPr>
                <a:t>т.руб.;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2021-463,9 тыс.руб.;2022- 337,7 тыс.руб</a:t>
              </a:r>
              <a:r>
                <a:rPr lang="ru-RU" altLang="ru-RU" sz="1600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91141" name="Заголовок 1"/>
          <p:cNvSpPr txBox="1">
            <a:spLocks/>
          </p:cNvSpPr>
          <p:nvPr/>
        </p:nvSpPr>
        <p:spPr bwMode="auto">
          <a:xfrm>
            <a:off x="0" y="333375"/>
            <a:ext cx="9144000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Обеспечение доступным и комфортным жильем, объектами инженерной инфраструктуры и услугами жилищно-коммунального хозяйства населения Тейковского муниципального района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2020 год -  9761,4 тыс.руб. (4,8 % от общего объёма расхода бюджета);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2021 – 8635,5 тыс.руб.; 2022 – 8409,3 тыс.руб.</a:t>
            </a:r>
          </a:p>
          <a:p>
            <a:pPr algn="ctr"/>
            <a:endParaRPr lang="ru-RU" altLang="ru-RU" sz="1800" b="1" i="1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Заголовок 1"/>
          <p:cNvSpPr txBox="1">
            <a:spLocks/>
          </p:cNvSpPr>
          <p:nvPr/>
        </p:nvSpPr>
        <p:spPr bwMode="auto">
          <a:xfrm>
            <a:off x="-100013" y="182563"/>
            <a:ext cx="9144001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 b="1">
              <a:latin typeface="Times New Roman" pitchFamily="18" charset="0"/>
            </a:endParaRPr>
          </a:p>
        </p:txBody>
      </p:sp>
      <p:grpSp>
        <p:nvGrpSpPr>
          <p:cNvPr id="92162" name="Скругленный прямоугольник 5"/>
          <p:cNvGrpSpPr>
            <a:grpSpLocks/>
          </p:cNvGrpSpPr>
          <p:nvPr/>
        </p:nvGrpSpPr>
        <p:grpSpPr bwMode="auto">
          <a:xfrm>
            <a:off x="4787900" y="404813"/>
            <a:ext cx="3960813" cy="1439862"/>
            <a:chOff x="50" y="1184"/>
            <a:chExt cx="2581" cy="506"/>
          </a:xfrm>
        </p:grpSpPr>
        <p:pic>
          <p:nvPicPr>
            <p:cNvPr id="92179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80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«Обеспечение населения  Тейковского муниципального района теплоснабжением»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2020- 6000,0 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2021-2022 по 5500,0 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92163" name="Заголовок 1"/>
          <p:cNvSpPr txBox="1">
            <a:spLocks/>
          </p:cNvSpPr>
          <p:nvPr/>
        </p:nvSpPr>
        <p:spPr bwMode="auto">
          <a:xfrm>
            <a:off x="0" y="2565400"/>
            <a:ext cx="91440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 b="1" i="1">
              <a:latin typeface="Times New Roman" pitchFamily="18" charset="0"/>
            </a:endParaRPr>
          </a:p>
        </p:txBody>
      </p:sp>
      <p:grpSp>
        <p:nvGrpSpPr>
          <p:cNvPr id="92164" name="Скругленный прямоугольник 5"/>
          <p:cNvGrpSpPr>
            <a:grpSpLocks/>
          </p:cNvGrpSpPr>
          <p:nvPr/>
        </p:nvGrpSpPr>
        <p:grpSpPr bwMode="auto">
          <a:xfrm>
            <a:off x="395288" y="1989138"/>
            <a:ext cx="4032250" cy="2376487"/>
            <a:chOff x="50" y="1184"/>
            <a:chExt cx="2581" cy="506"/>
          </a:xfrm>
        </p:grpSpPr>
        <p:pic>
          <p:nvPicPr>
            <p:cNvPr id="92177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78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«Реализация мероприятий по участию в организации деятельности по накоплению, сбору (в том числе раздельному накоплению), сбору, транспортированию, обработке, утилизации, обезвреживанию, захоронению твердых коммунальных отходов на территории  Тейковского муниципального района»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360,6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92165" name="Скругленный прямоугольник 5"/>
          <p:cNvGrpSpPr>
            <a:grpSpLocks/>
          </p:cNvGrpSpPr>
          <p:nvPr/>
        </p:nvGrpSpPr>
        <p:grpSpPr bwMode="auto">
          <a:xfrm>
            <a:off x="395288" y="333375"/>
            <a:ext cx="4105275" cy="1511300"/>
            <a:chOff x="50" y="1184"/>
            <a:chExt cx="2581" cy="506"/>
          </a:xfrm>
        </p:grpSpPr>
        <p:pic>
          <p:nvPicPr>
            <p:cNvPr id="92175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76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«Обеспечение водоснабжением жителей Тейковского муниципального района»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 г.- 1202,1 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2021-2022 по 887,9 </a:t>
              </a:r>
              <a:r>
                <a:rPr lang="ru-RU" altLang="ru-RU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92166" name="Скругленный прямоугольник 5"/>
          <p:cNvGrpSpPr>
            <a:grpSpLocks/>
          </p:cNvGrpSpPr>
          <p:nvPr/>
        </p:nvGrpSpPr>
        <p:grpSpPr bwMode="auto">
          <a:xfrm>
            <a:off x="4787900" y="2060575"/>
            <a:ext cx="4105275" cy="1584325"/>
            <a:chOff x="50" y="1184"/>
            <a:chExt cx="2581" cy="506"/>
          </a:xfrm>
        </p:grpSpPr>
        <p:pic>
          <p:nvPicPr>
            <p:cNvPr id="92173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74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«Содержание территорий сельских кладбищ Тейковского муниципального района»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200,0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92167" name="Скругленный прямоугольник 5"/>
          <p:cNvGrpSpPr>
            <a:grpSpLocks/>
          </p:cNvGrpSpPr>
          <p:nvPr/>
        </p:nvGrpSpPr>
        <p:grpSpPr bwMode="auto">
          <a:xfrm>
            <a:off x="395288" y="4508500"/>
            <a:ext cx="4105275" cy="1873250"/>
            <a:chOff x="50" y="1184"/>
            <a:chExt cx="2581" cy="506"/>
          </a:xfrm>
        </p:grpSpPr>
        <p:pic>
          <p:nvPicPr>
            <p:cNvPr id="92171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72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«Государственная поддержка граждан в сфере ипотечного жилищного кредитования на территории Тейковского муниципального района»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 2020 г. – 20,0 тыс.руб.</a:t>
              </a:r>
            </a:p>
          </p:txBody>
        </p:sp>
      </p:grpSp>
      <p:grpSp>
        <p:nvGrpSpPr>
          <p:cNvPr id="92168" name="Скругленный прямоугольник 5"/>
          <p:cNvGrpSpPr>
            <a:grpSpLocks/>
          </p:cNvGrpSpPr>
          <p:nvPr/>
        </p:nvGrpSpPr>
        <p:grpSpPr bwMode="auto">
          <a:xfrm>
            <a:off x="4859338" y="4005263"/>
            <a:ext cx="4105275" cy="1584325"/>
            <a:chOff x="50" y="1184"/>
            <a:chExt cx="2581" cy="506"/>
          </a:xfrm>
        </p:grpSpPr>
        <p:pic>
          <p:nvPicPr>
            <p:cNvPr id="92169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70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«Подготовка проектов внесения изменений в документы территориального планирования, правила землепользования и застройки»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2020 -2021 </a:t>
              </a:r>
              <a:r>
                <a:rPr lang="ru-RU" altLang="ru-RU">
                  <a:latin typeface="Times New Roman" pitchFamily="18" charset="0"/>
                </a:rPr>
                <a:t>по </a:t>
              </a:r>
              <a:r>
                <a:rPr lang="ru-RU" altLang="ru-RU" b="1">
                  <a:latin typeface="Times New Roman" pitchFamily="18" charset="0"/>
                </a:rPr>
                <a:t>100,0 </a:t>
              </a:r>
              <a:r>
                <a:rPr lang="ru-RU" altLang="ru-RU">
                  <a:latin typeface="Times New Roman" pitchFamily="18" charset="0"/>
                </a:rPr>
                <a:t>тыс.руб.</a:t>
              </a:r>
              <a:r>
                <a:rPr lang="ru-RU" altLang="ru-RU" b="1">
                  <a:latin typeface="Times New Roman" pitchFamily="18" charset="0"/>
                </a:rPr>
                <a:t> </a:t>
              </a:r>
            </a:p>
          </p:txBody>
        </p:sp>
      </p:grpSp>
    </p:spTree>
  </p:cSld>
  <p:clrMapOvr>
    <a:masterClrMapping/>
  </p:clrMapOvr>
  <p:transition spd="slow">
    <p:wedg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3186" name="Скругленный прямоугольник 6"/>
          <p:cNvGrpSpPr>
            <a:grpSpLocks/>
          </p:cNvGrpSpPr>
          <p:nvPr/>
        </p:nvGrpSpPr>
        <p:grpSpPr bwMode="auto">
          <a:xfrm>
            <a:off x="395288" y="1557338"/>
            <a:ext cx="3816350" cy="1727200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3197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Подпрограмма «Устойчивое развитие сельских территорий Тейковского муниципального района»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 г. – 938,0</a:t>
              </a:r>
              <a:r>
                <a:rPr lang="ru-RU" altLang="ru-RU">
                  <a:latin typeface="Times New Roman" pitchFamily="18" charset="0"/>
                </a:rPr>
                <a:t> </a:t>
              </a:r>
              <a:r>
                <a:rPr lang="ru-RU" altLang="ru-RU" b="1">
                  <a:latin typeface="Times New Roman" pitchFamily="18" charset="0"/>
                </a:rPr>
                <a:t>тыс.руб.;</a:t>
              </a:r>
              <a:r>
                <a:rPr lang="ru-RU" altLang="ru-RU">
                  <a:latin typeface="Times New Roman" pitchFamily="18" charset="0"/>
                </a:rPr>
                <a:t> </a:t>
              </a:r>
              <a:r>
                <a:rPr lang="ru-RU" altLang="ru-RU" b="1">
                  <a:latin typeface="Times New Roman" pitchFamily="18" charset="0"/>
                </a:rPr>
                <a:t>2021 г.- 1380,0</a:t>
              </a:r>
              <a:r>
                <a:rPr lang="ru-RU" altLang="ru-RU">
                  <a:latin typeface="Times New Roman" pitchFamily="18" charset="0"/>
                </a:rPr>
                <a:t> </a:t>
              </a:r>
              <a:r>
                <a:rPr lang="ru-RU" altLang="ru-RU" b="1">
                  <a:latin typeface="Times New Roman" pitchFamily="18" charset="0"/>
                </a:rPr>
                <a:t>тыс.руб.</a:t>
              </a:r>
            </a:p>
          </p:txBody>
        </p:sp>
      </p:grpSp>
      <p:sp>
        <p:nvSpPr>
          <p:cNvPr id="93187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Развитие сельского хозяйства и регулирование рынков сельскохозяйственной продукции, сырья и продовольствия в Тейковском муниципальном районе </a:t>
            </a:r>
          </a:p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2020 год  -  1637,0 тыс.руб. (0,8 %</a:t>
            </a:r>
            <a:r>
              <a:rPr lang="ru-RU" altLang="ru-RU" sz="1800" b="1" i="1">
                <a:latin typeface="Times New Roman" pitchFamily="18" charset="0"/>
              </a:rPr>
              <a:t> </a:t>
            </a:r>
            <a:r>
              <a:rPr lang="ru-RU" altLang="ru-RU" sz="1600" b="1" i="1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sz="1800" b="1" i="1">
                <a:latin typeface="Times New Roman" pitchFamily="18" charset="0"/>
              </a:rPr>
              <a:t>);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2021 </a:t>
            </a:r>
            <a:r>
              <a:rPr lang="ru-RU" altLang="ru-RU" sz="1600" b="1" i="1">
                <a:latin typeface="Times New Roman" pitchFamily="18" charset="0"/>
              </a:rPr>
              <a:t>г</a:t>
            </a:r>
            <a:r>
              <a:rPr lang="ru-RU" altLang="ru-RU" sz="1800" b="1" i="1">
                <a:latin typeface="Times New Roman" pitchFamily="18" charset="0"/>
              </a:rPr>
              <a:t>. – 1441,7 </a:t>
            </a:r>
            <a:r>
              <a:rPr lang="ru-RU" altLang="ru-RU" sz="1600" b="1" i="1">
                <a:latin typeface="Times New Roman" pitchFamily="18" charset="0"/>
              </a:rPr>
              <a:t>тыс.руб.</a:t>
            </a:r>
          </a:p>
          <a:p>
            <a:pPr algn="ctr"/>
            <a:endParaRPr lang="ru-RU" alt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188" name="Прямоугольник 1"/>
          <p:cNvSpPr>
            <a:spLocks noChangeArrowheads="1"/>
          </p:cNvSpPr>
          <p:nvPr/>
        </p:nvSpPr>
        <p:spPr bwMode="auto">
          <a:xfrm>
            <a:off x="827088" y="3284538"/>
            <a:ext cx="74882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Экономическое развитие Тейковского муниципального района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2020 год  - 400,0 тыс.руб. (0,2 % от общего объёма расхода бюджета)</a:t>
            </a:r>
          </a:p>
        </p:txBody>
      </p:sp>
      <p:pic>
        <p:nvPicPr>
          <p:cNvPr id="8206" name="Скругленный прямоугольник 5"/>
          <p:cNvPicPr>
            <a:picLocks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2916238" y="4581525"/>
            <a:ext cx="374491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  <p:sp>
        <p:nvSpPr>
          <p:cNvPr id="93190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3191" name="Text Box 9"/>
          <p:cNvSpPr txBox="1">
            <a:spLocks noChangeArrowheads="1"/>
          </p:cNvSpPr>
          <p:nvPr/>
        </p:nvSpPr>
        <p:spPr bwMode="auto">
          <a:xfrm rot="10800000" flipV="1">
            <a:off x="2916238" y="4581525"/>
            <a:ext cx="36845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600">
                <a:latin typeface="Times New Roman" pitchFamily="18" charset="0"/>
              </a:rPr>
              <a:t>Подпрограмма «Развитие малого и среднего предпринимательства в Тейковском муниципальном районе»</a:t>
            </a:r>
          </a:p>
          <a:p>
            <a:pPr algn="ctr"/>
            <a:r>
              <a:rPr lang="ru-RU" altLang="ru-RU" sz="1600" b="1">
                <a:latin typeface="Times New Roman" pitchFamily="18" charset="0"/>
              </a:rPr>
              <a:t>2020 - 400,0 </a:t>
            </a:r>
            <a:r>
              <a:rPr lang="ru-RU" altLang="ru-RU" sz="1600">
                <a:latin typeface="Times New Roman" pitchFamily="18" charset="0"/>
              </a:rPr>
              <a:t>тыс.руб</a:t>
            </a:r>
            <a:r>
              <a:rPr lang="ru-RU" altLang="ru-RU" sz="1600" b="1">
                <a:latin typeface="Times New Roman" pitchFamily="18" charset="0"/>
              </a:rPr>
              <a:t>. </a:t>
            </a:r>
          </a:p>
        </p:txBody>
      </p:sp>
      <p:sp>
        <p:nvSpPr>
          <p:cNvPr id="93192" name="Text Box 9"/>
          <p:cNvSpPr txBox="1">
            <a:spLocks noChangeArrowheads="1"/>
          </p:cNvSpPr>
          <p:nvPr/>
        </p:nvSpPr>
        <p:spPr bwMode="auto">
          <a:xfrm rot="10800000" flipV="1">
            <a:off x="2843213" y="4797425"/>
            <a:ext cx="4395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>
              <a:latin typeface="Times New Roman" pitchFamily="18" charset="0"/>
            </a:endParaRPr>
          </a:p>
          <a:p>
            <a:pPr algn="ctr"/>
            <a:endParaRPr lang="ru-RU" altLang="ru-RU">
              <a:latin typeface="Times New Roman" pitchFamily="18" charset="0"/>
            </a:endParaRPr>
          </a:p>
          <a:p>
            <a:pPr algn="ctr"/>
            <a:endParaRPr lang="ru-RU" altLang="ru-RU" b="1">
              <a:latin typeface="Times New Roman" pitchFamily="18" charset="0"/>
            </a:endParaRPr>
          </a:p>
        </p:txBody>
      </p:sp>
      <p:grpSp>
        <p:nvGrpSpPr>
          <p:cNvPr id="93193" name="Скругленный прямоугольник 6"/>
          <p:cNvGrpSpPr>
            <a:grpSpLocks/>
          </p:cNvGrpSpPr>
          <p:nvPr/>
        </p:nvGrpSpPr>
        <p:grpSpPr bwMode="auto">
          <a:xfrm>
            <a:off x="4716463" y="1557338"/>
            <a:ext cx="3816350" cy="1727200"/>
            <a:chOff x="2842" y="2452"/>
            <a:chExt cx="2707" cy="582"/>
          </a:xfrm>
        </p:grpSpPr>
        <p:pic>
          <p:nvPicPr>
            <p:cNvPr id="8217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3195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Подпрограмма «Планировка территории и проведение комплексных кадастровых работ на территории Тейковского муниципального района» 2020 - 699,0 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2021 – 61,7 тыс.руб.</a:t>
              </a:r>
            </a:p>
          </p:txBody>
        </p:sp>
      </p:grpSp>
    </p:spTree>
  </p:cSld>
  <p:clrMapOvr>
    <a:masterClrMapping/>
  </p:clrMapOvr>
  <p:transition spd="slow">
    <p:cover dir="l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210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211" name="Прямоугольник 1"/>
          <p:cNvSpPr>
            <a:spLocks noChangeArrowheads="1"/>
          </p:cNvSpPr>
          <p:nvPr/>
        </p:nvSpPr>
        <p:spPr bwMode="auto">
          <a:xfrm>
            <a:off x="827088" y="692150"/>
            <a:ext cx="7488237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 Патриотическое воспитание детей и молодежи и подготовка молодежи Тейковского муниципального района к военной службе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2020 год  - 200,0 тыс.руб. (0,1 % от общего объёма расхода бюджета); 2021 – 2022 г.г.– 150,0 тыс.руб.</a:t>
            </a:r>
          </a:p>
        </p:txBody>
      </p:sp>
      <p:pic>
        <p:nvPicPr>
          <p:cNvPr id="8206" name="Скругленный прямоугольник 5"/>
          <p:cNvPicPr>
            <a:picLocks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2771775" y="2565400"/>
            <a:ext cx="3744913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  <p:sp>
        <p:nvSpPr>
          <p:cNvPr id="94213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4214" name="Text Box 9"/>
          <p:cNvSpPr txBox="1">
            <a:spLocks noChangeArrowheads="1"/>
          </p:cNvSpPr>
          <p:nvPr/>
        </p:nvSpPr>
        <p:spPr bwMode="auto">
          <a:xfrm rot="10800000" flipV="1">
            <a:off x="2987675" y="2781300"/>
            <a:ext cx="3527425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600">
                <a:latin typeface="Times New Roman" pitchFamily="18" charset="0"/>
              </a:rPr>
              <a:t>Подпрограмма «Патриотическое воспитание детей и молодежи и подготовка молодежи Тейковского муниципального района к военной службе»</a:t>
            </a:r>
          </a:p>
          <a:p>
            <a:pPr algn="ctr"/>
            <a:r>
              <a:rPr lang="ru-RU" altLang="ru-RU" sz="1600" b="1">
                <a:latin typeface="Times New Roman" pitchFamily="18" charset="0"/>
              </a:rPr>
              <a:t>2020 - 200,0 тыс.руб.;</a:t>
            </a:r>
          </a:p>
          <a:p>
            <a:pPr algn="ctr"/>
            <a:r>
              <a:rPr lang="ru-RU" altLang="ru-RU" sz="1600" b="1">
                <a:latin typeface="Times New Roman" pitchFamily="18" charset="0"/>
              </a:rPr>
              <a:t>2021– 2022 г.г. - 150,0 т.р.</a:t>
            </a:r>
          </a:p>
        </p:txBody>
      </p:sp>
      <p:sp>
        <p:nvSpPr>
          <p:cNvPr id="94215" name="Text Box 9"/>
          <p:cNvSpPr txBox="1">
            <a:spLocks noChangeArrowheads="1"/>
          </p:cNvSpPr>
          <p:nvPr/>
        </p:nvSpPr>
        <p:spPr bwMode="auto">
          <a:xfrm rot="10800000" flipV="1">
            <a:off x="2916238" y="4652963"/>
            <a:ext cx="35274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>
              <a:latin typeface="Times New Roman" pitchFamily="18" charset="0"/>
            </a:endParaRPr>
          </a:p>
          <a:p>
            <a:pPr algn="ctr"/>
            <a:endParaRPr lang="ru-RU" altLang="ru-RU">
              <a:latin typeface="Times New Roman" pitchFamily="18" charset="0"/>
            </a:endParaRPr>
          </a:p>
          <a:p>
            <a:pPr algn="ctr"/>
            <a:endParaRPr lang="ru-RU" altLang="ru-RU" b="1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cover dir="l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5234" name="Скругленный прямоугольник 6"/>
          <p:cNvGrpSpPr>
            <a:grpSpLocks/>
          </p:cNvGrpSpPr>
          <p:nvPr/>
        </p:nvGrpSpPr>
        <p:grpSpPr bwMode="auto">
          <a:xfrm>
            <a:off x="1476375" y="1268413"/>
            <a:ext cx="5688013" cy="1800225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5242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«Улучшение условий и охраны труда в администрации Тейковского муниципального района, структурных подразделениях администрации и муниципальных учреждениях Тейковского муниципального района»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2020 – 50,0 тыс.руб.</a:t>
              </a:r>
              <a:endParaRPr lang="ru-RU" altLang="ru-RU" sz="1600">
                <a:latin typeface="Times New Roman" pitchFamily="18" charset="0"/>
              </a:endParaRPr>
            </a:p>
            <a:p>
              <a:pPr algn="ctr"/>
              <a:endParaRPr lang="ru-RU" altLang="ru-RU" sz="1600">
                <a:latin typeface="Times New Roman" pitchFamily="18" charset="0"/>
              </a:endParaRPr>
            </a:p>
          </p:txBody>
        </p:sp>
      </p:grpSp>
      <p:sp>
        <p:nvSpPr>
          <p:cNvPr id="95235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Улучшение условий и охраны труда в Тейковском муниципальном районе </a:t>
            </a:r>
          </a:p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2020 год  -  50,0 тыс.руб. (0,2 %</a:t>
            </a:r>
            <a:r>
              <a:rPr lang="ru-RU" altLang="ru-RU" sz="1800" b="1" i="1">
                <a:latin typeface="Times New Roman" pitchFamily="18" charset="0"/>
              </a:rPr>
              <a:t> </a:t>
            </a:r>
            <a:r>
              <a:rPr lang="ru-RU" altLang="ru-RU" sz="1600" b="1" i="1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sz="1800" b="1" i="1">
                <a:latin typeface="Times New Roman" pitchFamily="18" charset="0"/>
              </a:rPr>
              <a:t>)</a:t>
            </a:r>
            <a:endParaRPr lang="ru-RU" altLang="ru-RU" sz="1600" b="1" i="1">
              <a:latin typeface="Times New Roman" pitchFamily="18" charset="0"/>
            </a:endParaRPr>
          </a:p>
          <a:p>
            <a:pPr algn="ctr"/>
            <a:endParaRPr lang="ru-RU" alt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236" name="Прямоугольник 1"/>
          <p:cNvSpPr>
            <a:spLocks noChangeArrowheads="1"/>
          </p:cNvSpPr>
          <p:nvPr/>
        </p:nvSpPr>
        <p:spPr bwMode="auto">
          <a:xfrm>
            <a:off x="827088" y="3284538"/>
            <a:ext cx="74882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Повышение безопасности дорожного движения на территории Тейковского муниципального района 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2020 год  - 500,0 </a:t>
            </a:r>
            <a:r>
              <a:rPr lang="ru-RU" altLang="ru-RU" sz="1600" b="1" i="1">
                <a:latin typeface="Times New Roman" pitchFamily="18" charset="0"/>
              </a:rPr>
              <a:t>тыс.руб.</a:t>
            </a:r>
            <a:r>
              <a:rPr lang="ru-RU" altLang="ru-RU" sz="1800" b="1" i="1">
                <a:latin typeface="Times New Roman" pitchFamily="18" charset="0"/>
              </a:rPr>
              <a:t> (0,2 % </a:t>
            </a:r>
            <a:r>
              <a:rPr lang="ru-RU" altLang="ru-RU" sz="1600" b="1" i="1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sz="1800" b="1" i="1">
                <a:latin typeface="Times New Roman" pitchFamily="18" charset="0"/>
              </a:rPr>
              <a:t>)</a:t>
            </a:r>
            <a:endParaRPr lang="ru-RU" altLang="ru-RU" sz="1600" b="1" i="1">
              <a:latin typeface="Times New Roman" pitchFamily="18" charset="0"/>
            </a:endParaRPr>
          </a:p>
        </p:txBody>
      </p:sp>
      <p:pic>
        <p:nvPicPr>
          <p:cNvPr id="8206" name="Скругленный прямоугольник 5"/>
          <p:cNvPicPr>
            <a:picLocks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2051050" y="4797425"/>
            <a:ext cx="5618163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  <p:sp>
        <p:nvSpPr>
          <p:cNvPr id="95238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5239" name="Text Box 9"/>
          <p:cNvSpPr txBox="1">
            <a:spLocks noChangeArrowheads="1"/>
          </p:cNvSpPr>
          <p:nvPr/>
        </p:nvSpPr>
        <p:spPr bwMode="auto">
          <a:xfrm rot="10800000" flipV="1">
            <a:off x="2268538" y="4941888"/>
            <a:ext cx="511175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600">
                <a:latin typeface="Times New Roman" pitchFamily="18" charset="0"/>
              </a:rPr>
              <a:t>Подпрограмма «Развитие системы организации движения транспортных средств и пешеходов, повышение безопасности дорожных условий»</a:t>
            </a:r>
          </a:p>
          <a:p>
            <a:pPr algn="ctr"/>
            <a:r>
              <a:rPr lang="ru-RU" altLang="ru-RU" sz="1600" b="1">
                <a:latin typeface="Times New Roman" pitchFamily="18" charset="0"/>
              </a:rPr>
              <a:t>2020 -  500,0 </a:t>
            </a:r>
            <a:r>
              <a:rPr lang="ru-RU" altLang="ru-RU" sz="1600">
                <a:latin typeface="Times New Roman" pitchFamily="18" charset="0"/>
              </a:rPr>
              <a:t>тыс.руб.</a:t>
            </a:r>
            <a:r>
              <a:rPr lang="ru-RU" altLang="ru-RU" sz="1600" b="1">
                <a:latin typeface="Times New Roman" pitchFamily="18" charset="0"/>
              </a:rPr>
              <a:t> </a:t>
            </a:r>
          </a:p>
        </p:txBody>
      </p:sp>
      <p:sp>
        <p:nvSpPr>
          <p:cNvPr id="95240" name="Text Box 9"/>
          <p:cNvSpPr txBox="1">
            <a:spLocks noChangeArrowheads="1"/>
          </p:cNvSpPr>
          <p:nvPr/>
        </p:nvSpPr>
        <p:spPr bwMode="auto">
          <a:xfrm rot="10800000" flipV="1">
            <a:off x="2411413" y="4797425"/>
            <a:ext cx="48244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>
              <a:latin typeface="Times New Roman" pitchFamily="18" charset="0"/>
            </a:endParaRPr>
          </a:p>
          <a:p>
            <a:pPr algn="ctr"/>
            <a:endParaRPr lang="ru-RU" altLang="ru-RU">
              <a:latin typeface="Times New Roman" pitchFamily="18" charset="0"/>
            </a:endParaRPr>
          </a:p>
          <a:p>
            <a:pPr algn="ctr"/>
            <a:endParaRPr lang="ru-RU" altLang="ru-RU" b="1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cover dir="l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6258" name="Скругленный прямоугольник 6"/>
          <p:cNvGrpSpPr>
            <a:grpSpLocks/>
          </p:cNvGrpSpPr>
          <p:nvPr/>
        </p:nvGrpSpPr>
        <p:grpSpPr bwMode="auto">
          <a:xfrm>
            <a:off x="323850" y="2060575"/>
            <a:ext cx="4105275" cy="2016125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6266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«Содержание сети муниципальных автомобильных дорог общего пользования местного значения Тейковского муниципального района и дорог внутри населенных пунктов»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2303,0 тыс.руб</a:t>
              </a:r>
              <a:r>
                <a:rPr lang="ru-RU" altLang="ru-RU" sz="1600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96259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Развитие сети муниципальных автомобильных дорог общего пользования местного значения Тейковского муниципального района и дорог внутри населенных пунктов</a:t>
            </a:r>
          </a:p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2020 год  -  5485,4 тыс.руб. (2,7 %</a:t>
            </a:r>
            <a:r>
              <a:rPr lang="ru-RU" altLang="ru-RU" sz="1800" b="1" i="1">
                <a:latin typeface="Times New Roman" pitchFamily="18" charset="0"/>
              </a:rPr>
              <a:t> </a:t>
            </a:r>
            <a:r>
              <a:rPr lang="ru-RU" altLang="ru-RU" sz="1600" b="1" i="1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sz="1800" b="1" i="1">
                <a:latin typeface="Times New Roman" pitchFamily="18" charset="0"/>
              </a:rPr>
              <a:t>);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2021 – 2022 по 5985,4 </a:t>
            </a:r>
            <a:r>
              <a:rPr lang="ru-RU" altLang="ru-RU" sz="1600" b="1" i="1">
                <a:latin typeface="Times New Roman" pitchFamily="18" charset="0"/>
              </a:rPr>
              <a:t>тыс.руб.</a:t>
            </a:r>
          </a:p>
          <a:p>
            <a:pPr algn="ctr"/>
            <a:endParaRPr lang="ru-RU" alt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260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6261" name="Text Box 9"/>
          <p:cNvSpPr txBox="1">
            <a:spLocks noChangeArrowheads="1"/>
          </p:cNvSpPr>
          <p:nvPr/>
        </p:nvSpPr>
        <p:spPr bwMode="auto">
          <a:xfrm rot="10800000" flipV="1">
            <a:off x="4500563" y="4797425"/>
            <a:ext cx="4395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>
              <a:latin typeface="Times New Roman" pitchFamily="18" charset="0"/>
            </a:endParaRPr>
          </a:p>
          <a:p>
            <a:pPr algn="ctr"/>
            <a:endParaRPr lang="ru-RU" altLang="ru-RU">
              <a:latin typeface="Times New Roman" pitchFamily="18" charset="0"/>
            </a:endParaRPr>
          </a:p>
          <a:p>
            <a:pPr algn="ctr"/>
            <a:endParaRPr lang="ru-RU" altLang="ru-RU" b="1">
              <a:latin typeface="Times New Roman" pitchFamily="18" charset="0"/>
            </a:endParaRPr>
          </a:p>
        </p:txBody>
      </p:sp>
      <p:grpSp>
        <p:nvGrpSpPr>
          <p:cNvPr id="96262" name="Скругленный прямоугольник 6"/>
          <p:cNvGrpSpPr>
            <a:grpSpLocks/>
          </p:cNvGrpSpPr>
          <p:nvPr/>
        </p:nvGrpSpPr>
        <p:grpSpPr bwMode="auto">
          <a:xfrm>
            <a:off x="4859338" y="3500438"/>
            <a:ext cx="3959225" cy="2449512"/>
            <a:chOff x="2842" y="2452"/>
            <a:chExt cx="2707" cy="582"/>
          </a:xfrm>
        </p:grpSpPr>
        <p:pic>
          <p:nvPicPr>
            <p:cNvPr id="8217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6264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 Текущий и капитальный ремонт сети муниципальных автомобильных дорог общего пользования местного значения Тейковского муниципального района и дорог внутри населенных пунктов»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2020 – 3182,4 тыс.руб.;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2021 - 2022 по 3682,4 тыс.руб</a:t>
              </a:r>
              <a:r>
                <a:rPr lang="ru-RU" altLang="ru-RU" sz="1600">
                  <a:latin typeface="Times New Roman" pitchFamily="18" charset="0"/>
                </a:rPr>
                <a:t>.</a:t>
              </a:r>
            </a:p>
          </p:txBody>
        </p:sp>
      </p:grpSp>
    </p:spTree>
  </p:cSld>
  <p:clrMapOvr>
    <a:masterClrMapping/>
  </p:clrMapOvr>
  <p:transition spd="slow">
    <p:cover dir="l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Заголовок 1"/>
          <p:cNvSpPr txBox="1">
            <a:spLocks/>
          </p:cNvSpPr>
          <p:nvPr/>
        </p:nvSpPr>
        <p:spPr bwMode="auto">
          <a:xfrm>
            <a:off x="755650" y="463550"/>
            <a:ext cx="7954963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Информатизация и информационная безопасность  Тейковского муниципального района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2020 год - 1330,0 тыс.руб. (0,6 % от общего объёма расхода бюджета)</a:t>
            </a:r>
          </a:p>
          <a:p>
            <a:pPr algn="ctr"/>
            <a:endParaRPr lang="ru-RU" altLang="ru-RU" sz="1800" b="1">
              <a:latin typeface="Times New Roman" pitchFamily="18" charset="0"/>
            </a:endParaRPr>
          </a:p>
        </p:txBody>
      </p:sp>
      <p:grpSp>
        <p:nvGrpSpPr>
          <p:cNvPr id="97282" name="Скругленный прямоугольник 3"/>
          <p:cNvGrpSpPr>
            <a:grpSpLocks/>
          </p:cNvGrpSpPr>
          <p:nvPr/>
        </p:nvGrpSpPr>
        <p:grpSpPr bwMode="auto">
          <a:xfrm>
            <a:off x="2627313" y="3500438"/>
            <a:ext cx="4392612" cy="1995487"/>
            <a:chOff x="-231" y="2482"/>
            <a:chExt cx="2891" cy="339"/>
          </a:xfrm>
        </p:grpSpPr>
        <p:pic>
          <p:nvPicPr>
            <p:cNvPr id="9728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-231" y="2491"/>
              <a:ext cx="2891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7287" name="Text Box 6"/>
            <p:cNvSpPr txBox="1">
              <a:spLocks noChangeArrowheads="1"/>
            </p:cNvSpPr>
            <p:nvPr/>
          </p:nvSpPr>
          <p:spPr bwMode="auto">
            <a:xfrm>
              <a:off x="-142" y="2482"/>
              <a:ext cx="2802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600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«Информирование населения о деятельности органов местного самоуправления  Тейковского муниципального района»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2020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-500,0 тыс.руб. </a:t>
              </a:r>
              <a:endParaRPr lang="ru-RU" altLang="ru-RU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7283" name="Скругленный прямоугольник 5"/>
          <p:cNvGrpSpPr>
            <a:grpSpLocks/>
          </p:cNvGrpSpPr>
          <p:nvPr/>
        </p:nvGrpSpPr>
        <p:grpSpPr bwMode="auto">
          <a:xfrm>
            <a:off x="2555875" y="1916113"/>
            <a:ext cx="4465638" cy="1441450"/>
            <a:chOff x="84" y="1318"/>
            <a:chExt cx="2565" cy="390"/>
          </a:xfrm>
        </p:grpSpPr>
        <p:pic>
          <p:nvPicPr>
            <p:cNvPr id="97284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165" y="1318"/>
              <a:ext cx="2484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7285" name="Text Box 9"/>
            <p:cNvSpPr txBox="1">
              <a:spLocks noChangeArrowheads="1"/>
            </p:cNvSpPr>
            <p:nvPr/>
          </p:nvSpPr>
          <p:spPr bwMode="auto">
            <a:xfrm>
              <a:off x="84" y="1351"/>
              <a:ext cx="2396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«Информатизация и информационная безопасность Тейковского муниципального района» 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2020 -  830,0 тыс.руб. </a:t>
              </a:r>
            </a:p>
            <a:p>
              <a:pPr algn="ctr">
                <a:buFont typeface="Wingdings" pitchFamily="2" charset="2"/>
                <a:buNone/>
              </a:pPr>
              <a:endParaRPr lang="ru-RU" altLang="ru-RU" sz="1600" b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 sz="1800">
              <a:latin typeface="Calibri" pitchFamily="34" charset="0"/>
            </a:endParaRPr>
          </a:p>
        </p:txBody>
      </p:sp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 sz="1800">
              <a:latin typeface="Calibri" pitchFamily="34" charset="0"/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>
                <a:latin typeface="Calibri" pitchFamily="34" charset="0"/>
              </a:rPr>
              <a:t> </a:t>
            </a:r>
            <a:r>
              <a:rPr lang="ru-RU" altLang="ru-RU" sz="2000" b="1">
                <a:latin typeface="Times New Roman" pitchFamily="18" charset="0"/>
              </a:rPr>
              <a:t>Основные показатели прогноза социально-экономического развития Тейковского муниципального  района  в 2020 год и плановый период 2021 и 2022  годов</a:t>
            </a:r>
          </a:p>
        </p:txBody>
      </p:sp>
      <p:graphicFrame>
        <p:nvGraphicFramePr>
          <p:cNvPr id="109843" name="Group 275"/>
          <p:cNvGraphicFramePr>
            <a:graphicFrameLocks noGrp="1"/>
          </p:cNvGraphicFramePr>
          <p:nvPr/>
        </p:nvGraphicFramePr>
        <p:xfrm>
          <a:off x="107950" y="1268413"/>
          <a:ext cx="8928100" cy="5140325"/>
        </p:xfrm>
        <a:graphic>
          <a:graphicData uri="http://schemas.openxmlformats.org/drawingml/2006/table">
            <a:tbl>
              <a:tblPr/>
              <a:tblGrid>
                <a:gridCol w="2239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2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5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5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53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53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Ед-ца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Измер.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2017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(отчет)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2018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(отчет)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2019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(оценка)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2020 год (прогноз)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2021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(прогноз)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2022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(прогноз)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6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отгруженных товаров  собственного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производства, выполненных работ и услуг собственными силами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млн.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443,308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1179,721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1210,253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1269,700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1335,480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1389,600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Продукция сельского хозяйства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млн.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733,500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641,700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657,700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676,800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698,500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723,100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платных услуг населению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млн.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214,560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218,440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227,200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235,400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245,800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256,200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5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Количество малых и средних предприятий (по состоянию на конец года)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Единиц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Ввод в эксплуатацию жилых домов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Тыс.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кв.м.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общ.пл.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2,485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2,172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ll dir="l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Заголовок 1"/>
          <p:cNvSpPr txBox="1">
            <a:spLocks/>
          </p:cNvSpPr>
          <p:nvPr/>
        </p:nvSpPr>
        <p:spPr bwMode="auto">
          <a:xfrm>
            <a:off x="755650" y="463550"/>
            <a:ext cx="7954963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Обеспечение безопасности граждан и профилактика правонарушений в Тейковском муниципальном районе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2020 год – 621,5 тыс.руб. (0,3 % от общего объёма расхода бюджета); 2021 г.- 542,7 тыс.руб.; 2022- 542,7 тыс.руб.</a:t>
            </a:r>
          </a:p>
          <a:p>
            <a:pPr algn="ctr"/>
            <a:endParaRPr lang="ru-RU" altLang="ru-RU" sz="1800" b="1">
              <a:latin typeface="Times New Roman" pitchFamily="18" charset="0"/>
            </a:endParaRPr>
          </a:p>
        </p:txBody>
      </p:sp>
      <p:grpSp>
        <p:nvGrpSpPr>
          <p:cNvPr id="98306" name="Скругленный прямоугольник 3"/>
          <p:cNvGrpSpPr>
            <a:grpSpLocks/>
          </p:cNvGrpSpPr>
          <p:nvPr/>
        </p:nvGrpSpPr>
        <p:grpSpPr bwMode="auto">
          <a:xfrm>
            <a:off x="2555875" y="2636838"/>
            <a:ext cx="4392613" cy="1995487"/>
            <a:chOff x="-231" y="2482"/>
            <a:chExt cx="2891" cy="339"/>
          </a:xfrm>
        </p:grpSpPr>
        <p:pic>
          <p:nvPicPr>
            <p:cNvPr id="98307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-231" y="2491"/>
              <a:ext cx="2891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8308" name="Text Box 6"/>
            <p:cNvSpPr txBox="1">
              <a:spLocks noChangeArrowheads="1"/>
            </p:cNvSpPr>
            <p:nvPr/>
          </p:nvSpPr>
          <p:spPr bwMode="auto">
            <a:xfrm>
              <a:off x="-142" y="2482"/>
              <a:ext cx="2802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600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«Профилактика правонарушений, борьба с преступностью и обеспечение безопасности граждан»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2020 – 621,5 тыс.руб.;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2021 г.- 542,7 тыс.руб.; 2022 г. – 542,7 тыс.руб. </a:t>
              </a:r>
              <a:endParaRPr lang="ru-RU" altLang="ru-RU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newsflash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Заголовок 1"/>
          <p:cNvSpPr txBox="1">
            <a:spLocks/>
          </p:cNvSpPr>
          <p:nvPr/>
        </p:nvSpPr>
        <p:spPr bwMode="auto">
          <a:xfrm>
            <a:off x="755650" y="463550"/>
            <a:ext cx="7954963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Развитие муниципальной службы  Тейковского муниципального района на 2018-2020 годы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2020 год – 40,0 тыс.руб. (0,02 % от общего объёма расхода бюджета)</a:t>
            </a:r>
          </a:p>
          <a:p>
            <a:pPr algn="ctr"/>
            <a:endParaRPr lang="ru-RU" altLang="ru-RU" sz="1800" b="1">
              <a:latin typeface="Times New Roman" pitchFamily="18" charset="0"/>
            </a:endParaRPr>
          </a:p>
        </p:txBody>
      </p:sp>
      <p:grpSp>
        <p:nvGrpSpPr>
          <p:cNvPr id="110595" name="Скругленный прямоугольник 3"/>
          <p:cNvGrpSpPr>
            <a:grpSpLocks/>
          </p:cNvGrpSpPr>
          <p:nvPr/>
        </p:nvGrpSpPr>
        <p:grpSpPr bwMode="auto">
          <a:xfrm>
            <a:off x="2555875" y="2636838"/>
            <a:ext cx="4392613" cy="1995487"/>
            <a:chOff x="-231" y="2482"/>
            <a:chExt cx="2891" cy="339"/>
          </a:xfrm>
        </p:grpSpPr>
        <p:pic>
          <p:nvPicPr>
            <p:cNvPr id="11059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-231" y="2491"/>
              <a:ext cx="2891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0597" name="Text Box 6"/>
            <p:cNvSpPr txBox="1">
              <a:spLocks noChangeArrowheads="1"/>
            </p:cNvSpPr>
            <p:nvPr/>
          </p:nvSpPr>
          <p:spPr bwMode="auto">
            <a:xfrm>
              <a:off x="-142" y="2482"/>
              <a:ext cx="2802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600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«Повышение квалификации кадров в администрации Тейковского муниципального района»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2020 – 40,0 тыс.руб.;</a:t>
              </a:r>
            </a:p>
          </p:txBody>
        </p:sp>
      </p:grpSp>
    </p:spTree>
  </p:cSld>
  <p:clrMapOvr>
    <a:masterClrMapping/>
  </p:clrMapOvr>
  <p:transition spd="slow">
    <p:newsflash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Заголовок 1"/>
          <p:cNvSpPr txBox="1">
            <a:spLocks/>
          </p:cNvSpPr>
          <p:nvPr/>
        </p:nvSpPr>
        <p:spPr bwMode="auto">
          <a:xfrm>
            <a:off x="755650" y="463550"/>
            <a:ext cx="7954963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Противодействие коррупции в Тейковском муниципальном районе на 2018-2020 годы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2020 год – 10,0 тыс.руб. (0,004 % от общего объёма расхода бюджета)</a:t>
            </a:r>
          </a:p>
          <a:p>
            <a:pPr algn="ctr"/>
            <a:endParaRPr lang="ru-RU" altLang="ru-RU" sz="1800" b="1">
              <a:latin typeface="Times New Roman" pitchFamily="18" charset="0"/>
            </a:endParaRPr>
          </a:p>
        </p:txBody>
      </p:sp>
      <p:grpSp>
        <p:nvGrpSpPr>
          <p:cNvPr id="111619" name="Скругленный прямоугольник 3"/>
          <p:cNvGrpSpPr>
            <a:grpSpLocks/>
          </p:cNvGrpSpPr>
          <p:nvPr/>
        </p:nvGrpSpPr>
        <p:grpSpPr bwMode="auto">
          <a:xfrm>
            <a:off x="2555875" y="2636838"/>
            <a:ext cx="4392613" cy="1995487"/>
            <a:chOff x="-231" y="2482"/>
            <a:chExt cx="2891" cy="339"/>
          </a:xfrm>
        </p:grpSpPr>
        <p:pic>
          <p:nvPicPr>
            <p:cNvPr id="111620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-231" y="2491"/>
              <a:ext cx="2891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1621" name="Text Box 6"/>
            <p:cNvSpPr txBox="1">
              <a:spLocks noChangeArrowheads="1"/>
            </p:cNvSpPr>
            <p:nvPr/>
          </p:nvSpPr>
          <p:spPr bwMode="auto">
            <a:xfrm>
              <a:off x="-142" y="2482"/>
              <a:ext cx="2802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600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«Формирование системы антикоррупционного просвещения»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2020 – 10,0 тыс.руб.</a:t>
              </a:r>
            </a:p>
            <a:p>
              <a:pPr algn="ctr"/>
              <a:endParaRPr lang="ru-RU" altLang="ru-RU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newsflash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Непрограммные направления деятельности</a:t>
            </a:r>
          </a:p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2020 год – 38596,9 тыс.руб.</a:t>
            </a:r>
          </a:p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2021 год – 42050,4 тыс.руб.         2022 год – 35262,0 тыс.руб.</a:t>
            </a:r>
            <a:endParaRPr lang="ru-RU" altLang="ru-RU" sz="1800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9330" name="Скругленный прямоугольник 3"/>
          <p:cNvGrpSpPr>
            <a:grpSpLocks/>
          </p:cNvGrpSpPr>
          <p:nvPr/>
        </p:nvGrpSpPr>
        <p:grpSpPr bwMode="auto">
          <a:xfrm>
            <a:off x="323850" y="2781300"/>
            <a:ext cx="4105275" cy="1871663"/>
            <a:chOff x="42" y="2454"/>
            <a:chExt cx="2681" cy="378"/>
          </a:xfrm>
        </p:grpSpPr>
        <p:pic>
          <p:nvPicPr>
            <p:cNvPr id="9934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9347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Обеспечение функций администрации Тейковского муниципального района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 по </a:t>
              </a:r>
              <a:r>
                <a:rPr lang="ru-RU" altLang="ru-RU" sz="1600" b="1">
                  <a:latin typeface="Times New Roman" pitchFamily="18" charset="0"/>
                </a:rPr>
                <a:t>15571,4 тыс.руб.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99331" name="Скругленный прямоугольник 9"/>
          <p:cNvGrpSpPr>
            <a:grpSpLocks/>
          </p:cNvGrpSpPr>
          <p:nvPr/>
        </p:nvGrpSpPr>
        <p:grpSpPr bwMode="auto">
          <a:xfrm>
            <a:off x="323850" y="4941888"/>
            <a:ext cx="4148138" cy="1727200"/>
            <a:chOff x="84" y="2880"/>
            <a:chExt cx="2581" cy="389"/>
          </a:xfrm>
        </p:grpSpPr>
        <p:pic>
          <p:nvPicPr>
            <p:cNvPr id="99344" name="Скругленный прямоугольник 9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2880"/>
              <a:ext cx="2581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9345" name="Text Box 18"/>
            <p:cNvSpPr txBox="1">
              <a:spLocks noChangeArrowheads="1"/>
            </p:cNvSpPr>
            <p:nvPr/>
          </p:nvSpPr>
          <p:spPr bwMode="auto">
            <a:xfrm>
              <a:off x="84" y="2903"/>
              <a:ext cx="2520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Обеспечение функций финансового органа администрации Тейковского муниципального района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  <a:cs typeface="Times New Roman" pitchFamily="18" charset="0"/>
                </a:rPr>
                <a:t>ежегодно по 3930,1 тыс.руб. </a:t>
              </a:r>
            </a:p>
            <a:p>
              <a:pPr algn="ctr"/>
              <a:endParaRPr lang="ru-RU" altLang="ru-RU" sz="12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 b="1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 sz="12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9332" name="Скругленный прямоугольник 11"/>
          <p:cNvGrpSpPr>
            <a:grpSpLocks/>
          </p:cNvGrpSpPr>
          <p:nvPr/>
        </p:nvGrpSpPr>
        <p:grpSpPr bwMode="auto">
          <a:xfrm>
            <a:off x="4643438" y="1125538"/>
            <a:ext cx="4324350" cy="1366837"/>
            <a:chOff x="2842" y="1632"/>
            <a:chExt cx="2707" cy="746"/>
          </a:xfrm>
        </p:grpSpPr>
        <p:pic>
          <p:nvPicPr>
            <p:cNvPr id="10257" name="Скругленный прямоугольник 11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42" y="1632"/>
              <a:ext cx="2707" cy="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>
                  <a:lumMod val="50000"/>
                  <a:lumOff val="50000"/>
                </a:schemeClr>
              </a:outerShdw>
            </a:effectLst>
          </p:spPr>
        </p:pic>
        <p:sp>
          <p:nvSpPr>
            <p:cNvPr id="99343" name="Text Box 21"/>
            <p:cNvSpPr txBox="1">
              <a:spLocks noChangeArrowheads="1"/>
            </p:cNvSpPr>
            <p:nvPr/>
          </p:nvSpPr>
          <p:spPr bwMode="auto">
            <a:xfrm>
              <a:off x="2881" y="1671"/>
              <a:ext cx="2626" cy="7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Calibri" pitchFamily="34" charset="0"/>
                </a:rPr>
                <a:t>Резервный фонд администрации Тейковского муниципального района </a:t>
              </a:r>
            </a:p>
            <a:p>
              <a:pPr algn="ctr"/>
              <a:r>
                <a:rPr lang="ru-RU" altLang="ru-RU" sz="1600">
                  <a:latin typeface="Calibri" pitchFamily="34" charset="0"/>
                </a:rPr>
                <a:t> </a:t>
              </a:r>
              <a:r>
                <a:rPr lang="ru-RU" altLang="ru-RU" b="1">
                  <a:latin typeface="Calibri" pitchFamily="34" charset="0"/>
                </a:rPr>
                <a:t>20</a:t>
              </a:r>
              <a:r>
                <a:rPr lang="ru-RU" altLang="ru-RU" b="1"/>
                <a:t>20</a:t>
              </a:r>
              <a:r>
                <a:rPr lang="ru-RU" altLang="ru-RU" b="1">
                  <a:latin typeface="Calibri" pitchFamily="34" charset="0"/>
                </a:rPr>
                <a:t> </a:t>
              </a:r>
              <a:r>
                <a:rPr lang="ru-RU" altLang="ru-RU" sz="1600" b="1">
                  <a:latin typeface="Calibri" pitchFamily="34" charset="0"/>
                </a:rPr>
                <a:t>– </a:t>
              </a:r>
              <a:r>
                <a:rPr lang="ru-RU" altLang="ru-RU" b="1"/>
                <a:t>2476,0</a:t>
              </a:r>
              <a:r>
                <a:rPr lang="ru-RU" altLang="ru-RU" b="1">
                  <a:latin typeface="Calibri" pitchFamily="34" charset="0"/>
                </a:rPr>
                <a:t> </a:t>
              </a:r>
              <a:r>
                <a:rPr lang="ru-RU" altLang="ru-RU" sz="1600" b="1">
                  <a:latin typeface="Calibri" pitchFamily="34" charset="0"/>
                </a:rPr>
                <a:t>т.р.; </a:t>
              </a:r>
              <a:r>
                <a:rPr lang="ru-RU" altLang="ru-RU" b="1">
                  <a:latin typeface="Calibri" pitchFamily="34" charset="0"/>
                </a:rPr>
                <a:t>202</a:t>
              </a:r>
              <a:r>
                <a:rPr lang="ru-RU" altLang="ru-RU" b="1"/>
                <a:t>1</a:t>
              </a:r>
              <a:r>
                <a:rPr lang="ru-RU" altLang="ru-RU" b="1">
                  <a:latin typeface="Calibri" pitchFamily="34" charset="0"/>
                </a:rPr>
                <a:t> – </a:t>
              </a:r>
              <a:r>
                <a:rPr lang="ru-RU" altLang="ru-RU" b="1"/>
                <a:t>2739,9</a:t>
              </a:r>
              <a:r>
                <a:rPr lang="ru-RU" altLang="ru-RU" sz="1600" b="1">
                  <a:latin typeface="Calibri" pitchFamily="34" charset="0"/>
                </a:rPr>
                <a:t> </a:t>
              </a:r>
              <a:r>
                <a:rPr lang="ru-RU" altLang="ru-RU" b="1">
                  <a:latin typeface="Calibri" pitchFamily="34" charset="0"/>
                </a:rPr>
                <a:t>т.р.;</a:t>
              </a:r>
            </a:p>
            <a:p>
              <a:pPr algn="ctr"/>
              <a:r>
                <a:rPr lang="ru-RU" altLang="ru-RU" b="1">
                  <a:latin typeface="Calibri" pitchFamily="34" charset="0"/>
                </a:rPr>
                <a:t>202</a:t>
              </a:r>
              <a:r>
                <a:rPr lang="ru-RU" altLang="ru-RU" b="1"/>
                <a:t>2</a:t>
              </a:r>
              <a:r>
                <a:rPr lang="ru-RU" altLang="ru-RU" b="1">
                  <a:latin typeface="Calibri" pitchFamily="34" charset="0"/>
                </a:rPr>
                <a:t> –</a:t>
              </a:r>
              <a:r>
                <a:rPr lang="ru-RU" altLang="ru-RU" b="1"/>
                <a:t>723,8 </a:t>
              </a:r>
              <a:r>
                <a:rPr lang="ru-RU" altLang="ru-RU" b="1">
                  <a:latin typeface="Calibri" pitchFamily="34" charset="0"/>
                </a:rPr>
                <a:t>тыс.руб.</a:t>
              </a:r>
              <a:r>
                <a:rPr lang="ru-RU" altLang="ru-RU" sz="1600" b="1">
                  <a:latin typeface="Calibri" pitchFamily="34" charset="0"/>
                </a:rPr>
                <a:t> </a:t>
              </a:r>
            </a:p>
          </p:txBody>
        </p:sp>
      </p:grpSp>
      <p:grpSp>
        <p:nvGrpSpPr>
          <p:cNvPr id="99333" name="Скругленный прямоугольник 4"/>
          <p:cNvGrpSpPr>
            <a:grpSpLocks/>
          </p:cNvGrpSpPr>
          <p:nvPr/>
        </p:nvGrpSpPr>
        <p:grpSpPr bwMode="auto">
          <a:xfrm>
            <a:off x="250825" y="1125538"/>
            <a:ext cx="4103688" cy="1295400"/>
            <a:chOff x="40" y="1966"/>
            <a:chExt cx="2663" cy="380"/>
          </a:xfrm>
        </p:grpSpPr>
        <p:pic>
          <p:nvPicPr>
            <p:cNvPr id="99340" name="Скругленный прямоугольник 4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40" y="1966"/>
              <a:ext cx="2663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9341" name="Text Box 30"/>
            <p:cNvSpPr txBox="1">
              <a:spLocks noChangeArrowheads="1"/>
            </p:cNvSpPr>
            <p:nvPr/>
          </p:nvSpPr>
          <p:spPr bwMode="auto">
            <a:xfrm>
              <a:off x="119" y="1995"/>
              <a:ext cx="2419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Функционирование высшего должностного лица Тейковского муниципального района   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 1486,5 тыс.руб. </a:t>
              </a:r>
            </a:p>
          </p:txBody>
        </p:sp>
      </p:grpSp>
      <p:grpSp>
        <p:nvGrpSpPr>
          <p:cNvPr id="99334" name="Скругленный прямоугольник 3"/>
          <p:cNvGrpSpPr>
            <a:grpSpLocks/>
          </p:cNvGrpSpPr>
          <p:nvPr/>
        </p:nvGrpSpPr>
        <p:grpSpPr bwMode="auto">
          <a:xfrm>
            <a:off x="4716463" y="2565400"/>
            <a:ext cx="4141787" cy="1943100"/>
            <a:chOff x="42" y="2454"/>
            <a:chExt cx="2681" cy="378"/>
          </a:xfrm>
        </p:grpSpPr>
        <p:pic>
          <p:nvPicPr>
            <p:cNvPr id="99338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9339" name="Text Box 6"/>
            <p:cNvSpPr txBox="1">
              <a:spLocks noChangeArrowheads="1"/>
            </p:cNvSpPr>
            <p:nvPr/>
          </p:nvSpPr>
          <p:spPr bwMode="auto">
            <a:xfrm>
              <a:off x="118" y="2525"/>
              <a:ext cx="2412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Оценка недвижимости, признание прав и регулирование отношений по муниципальной собственности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2020-2021 г.г. по  2500,0 т.руб.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99335" name="Скругленный прямоугольник 9"/>
          <p:cNvGrpSpPr>
            <a:grpSpLocks/>
          </p:cNvGrpSpPr>
          <p:nvPr/>
        </p:nvGrpSpPr>
        <p:grpSpPr bwMode="auto">
          <a:xfrm>
            <a:off x="4716463" y="4797425"/>
            <a:ext cx="4103687" cy="1655763"/>
            <a:chOff x="84" y="2880"/>
            <a:chExt cx="2581" cy="389"/>
          </a:xfrm>
        </p:grpSpPr>
        <p:pic>
          <p:nvPicPr>
            <p:cNvPr id="99336" name="Скругленный прямоугольник 9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2880"/>
              <a:ext cx="2581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9337" name="Text Box 18"/>
            <p:cNvSpPr txBox="1">
              <a:spLocks noChangeArrowheads="1"/>
            </p:cNvSpPr>
            <p:nvPr/>
          </p:nvSpPr>
          <p:spPr bwMode="auto">
            <a:xfrm>
              <a:off x="84" y="2903"/>
              <a:ext cx="2520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Обеспечение функций отделов администрации Тейковского муниципального района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  <a:cs typeface="Times New Roman" pitchFamily="18" charset="0"/>
                </a:rPr>
                <a:t>ежегодно по 1857,4 тыс.руб. </a:t>
              </a:r>
            </a:p>
            <a:p>
              <a:pPr algn="ctr"/>
              <a:endParaRPr lang="ru-RU" altLang="ru-RU" sz="12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 b="1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 sz="12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0355" name="Скругленный прямоугольник 3"/>
          <p:cNvGrpSpPr>
            <a:grpSpLocks/>
          </p:cNvGrpSpPr>
          <p:nvPr/>
        </p:nvGrpSpPr>
        <p:grpSpPr bwMode="auto">
          <a:xfrm>
            <a:off x="2124075" y="476250"/>
            <a:ext cx="5040313" cy="1366838"/>
            <a:chOff x="118" y="2459"/>
            <a:chExt cx="2590" cy="324"/>
          </a:xfrm>
        </p:grpSpPr>
        <p:pic>
          <p:nvPicPr>
            <p:cNvPr id="100368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0369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Расходы на уплату членских 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взносов в Ассоциацию «Совет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муниципальных образований»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 по </a:t>
              </a:r>
              <a:r>
                <a:rPr lang="ru-RU" altLang="ru-RU" sz="1600" b="1">
                  <a:latin typeface="Times New Roman" pitchFamily="18" charset="0"/>
                </a:rPr>
                <a:t>28,5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100356" name="Скругленный прямоугольник 3"/>
          <p:cNvGrpSpPr>
            <a:grpSpLocks/>
          </p:cNvGrpSpPr>
          <p:nvPr/>
        </p:nvGrpSpPr>
        <p:grpSpPr bwMode="auto">
          <a:xfrm>
            <a:off x="4932363" y="5157788"/>
            <a:ext cx="3816350" cy="1366837"/>
            <a:chOff x="118" y="2459"/>
            <a:chExt cx="2590" cy="324"/>
          </a:xfrm>
        </p:grpSpPr>
        <p:pic>
          <p:nvPicPr>
            <p:cNvPr id="10036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0367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Мероприятия в области строительства, архитектуры и градостроительства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 по </a:t>
              </a:r>
              <a:r>
                <a:rPr lang="ru-RU" altLang="ru-RU" sz="1600" b="1">
                  <a:latin typeface="Times New Roman" pitchFamily="18" charset="0"/>
                </a:rPr>
                <a:t>400,0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100357" name="Скругленный прямоугольник 3"/>
          <p:cNvGrpSpPr>
            <a:grpSpLocks/>
          </p:cNvGrpSpPr>
          <p:nvPr/>
        </p:nvGrpSpPr>
        <p:grpSpPr bwMode="auto">
          <a:xfrm>
            <a:off x="4787900" y="2276475"/>
            <a:ext cx="3960813" cy="2520950"/>
            <a:chOff x="118" y="2459"/>
            <a:chExt cx="2590" cy="324"/>
          </a:xfrm>
        </p:grpSpPr>
        <p:pic>
          <p:nvPicPr>
            <p:cNvPr id="100364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0365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Проведение комплекса работ по        межеванию земель для постановки на кадастровый учет земельных участков, на которые возникает право собственности Тейковского муниципального района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2020 –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725 тыс.руб.;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  2021- 2022 г.г. по  795,0 т.руб.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</p:txBody>
        </p:sp>
      </p:grpSp>
      <p:grpSp>
        <p:nvGrpSpPr>
          <p:cNvPr id="100358" name="Скругленный прямоугольник 3"/>
          <p:cNvGrpSpPr>
            <a:grpSpLocks/>
          </p:cNvGrpSpPr>
          <p:nvPr/>
        </p:nvGrpSpPr>
        <p:grpSpPr bwMode="auto">
          <a:xfrm>
            <a:off x="539750" y="2492375"/>
            <a:ext cx="4032250" cy="2160588"/>
            <a:chOff x="118" y="2459"/>
            <a:chExt cx="2590" cy="324"/>
          </a:xfrm>
        </p:grpSpPr>
        <p:pic>
          <p:nvPicPr>
            <p:cNvPr id="100362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0363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Обеспечение деятельности муниципального казенного учреждения  «Единая дежурно-диспетчерская служба Тейковского муниципального района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2020 </a:t>
              </a:r>
              <a:r>
                <a:rPr lang="ru-RU" altLang="ru-RU" sz="1600">
                  <a:latin typeface="Times New Roman" pitchFamily="18" charset="0"/>
                </a:rPr>
                <a:t>– </a:t>
              </a:r>
              <a:r>
                <a:rPr lang="ru-RU" altLang="ru-RU" sz="1600" b="1">
                  <a:latin typeface="Times New Roman" pitchFamily="18" charset="0"/>
                </a:rPr>
                <a:t>4971,5 </a:t>
              </a:r>
              <a:r>
                <a:rPr lang="ru-RU" altLang="ru-RU" sz="1600">
                  <a:latin typeface="Times New Roman" pitchFamily="18" charset="0"/>
                </a:rPr>
                <a:t>тыс.руб.; </a:t>
              </a:r>
              <a:r>
                <a:rPr lang="ru-RU" altLang="ru-RU" sz="1600" b="1">
                  <a:latin typeface="Times New Roman" pitchFamily="18" charset="0"/>
                </a:rPr>
                <a:t>2021 – 4912,2 тыс.руб.; 2022-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4954,5 тыс.руб</a:t>
              </a:r>
              <a:r>
                <a:rPr lang="ru-RU" altLang="ru-RU" sz="1600">
                  <a:latin typeface="Times New Roman" pitchFamily="18" charset="0"/>
                </a:rPr>
                <a:t>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100359" name="Скругленный прямоугольник 3"/>
          <p:cNvGrpSpPr>
            <a:grpSpLocks/>
          </p:cNvGrpSpPr>
          <p:nvPr/>
        </p:nvGrpSpPr>
        <p:grpSpPr bwMode="auto">
          <a:xfrm>
            <a:off x="539750" y="4724400"/>
            <a:ext cx="3965575" cy="1873250"/>
            <a:chOff x="118" y="2459"/>
            <a:chExt cx="2590" cy="324"/>
          </a:xfrm>
        </p:grpSpPr>
        <p:pic>
          <p:nvPicPr>
            <p:cNvPr id="100360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0361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Предупреждение и ликвидация 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последствий чрезвычайных ситуаций и стихийных бедствий природного и техногенного характера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 по </a:t>
              </a:r>
              <a:r>
                <a:rPr lang="ru-RU" altLang="ru-RU" sz="1600" b="1">
                  <a:latin typeface="Times New Roman" pitchFamily="18" charset="0"/>
                </a:rPr>
                <a:t>1296,3 </a:t>
              </a:r>
              <a:r>
                <a:rPr lang="ru-RU" altLang="ru-RU" sz="1600">
                  <a:latin typeface="Times New Roman" pitchFamily="18" charset="0"/>
                </a:rPr>
                <a:t>тыс.руб.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1378" name="Скругленный прямоугольник 3"/>
          <p:cNvGrpSpPr>
            <a:grpSpLocks/>
          </p:cNvGrpSpPr>
          <p:nvPr/>
        </p:nvGrpSpPr>
        <p:grpSpPr bwMode="auto">
          <a:xfrm>
            <a:off x="539750" y="476250"/>
            <a:ext cx="3965575" cy="1439863"/>
            <a:chOff x="118" y="2459"/>
            <a:chExt cx="2590" cy="324"/>
          </a:xfrm>
        </p:grpSpPr>
        <p:pic>
          <p:nvPicPr>
            <p:cNvPr id="101398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99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Организация дополнительного пенсионного обеспечения отдельных категорий граждан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2020-  1316,4 </a:t>
              </a:r>
              <a:r>
                <a:rPr lang="ru-RU" altLang="ru-RU">
                  <a:latin typeface="Times New Roman" pitchFamily="18" charset="0"/>
                </a:rPr>
                <a:t>тыс.руб</a:t>
              </a:r>
              <a:r>
                <a:rPr lang="ru-RU" altLang="ru-RU" sz="1600">
                  <a:latin typeface="Times New Roman" pitchFamily="18" charset="0"/>
                </a:rPr>
                <a:t>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2021-2022г.г. по1516,4 тыс.руб</a:t>
              </a:r>
              <a:r>
                <a:rPr lang="ru-RU" altLang="ru-RU" sz="1600" b="1">
                  <a:latin typeface="Times New Roman" pitchFamily="18" charset="0"/>
                </a:rPr>
                <a:t>.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</p:txBody>
        </p:sp>
      </p:grpSp>
      <p:grpSp>
        <p:nvGrpSpPr>
          <p:cNvPr id="101379" name="Скругленный прямоугольник 3"/>
          <p:cNvGrpSpPr>
            <a:grpSpLocks/>
          </p:cNvGrpSpPr>
          <p:nvPr/>
        </p:nvGrpSpPr>
        <p:grpSpPr bwMode="auto">
          <a:xfrm>
            <a:off x="468313" y="2205038"/>
            <a:ext cx="3965575" cy="1366837"/>
            <a:chOff x="118" y="2459"/>
            <a:chExt cx="2590" cy="324"/>
          </a:xfrm>
        </p:grpSpPr>
        <p:pic>
          <p:nvPicPr>
            <p:cNvPr id="10139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97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Обеспечение функций отделов администрации Тейковского муниципального района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 по </a:t>
              </a:r>
              <a:r>
                <a:rPr lang="ru-RU" altLang="ru-RU" sz="1600" b="1">
                  <a:latin typeface="Times New Roman" pitchFamily="18" charset="0"/>
                </a:rPr>
                <a:t>1257,7 тыс.руб.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101380" name="Скругленный прямоугольник 3"/>
          <p:cNvGrpSpPr>
            <a:grpSpLocks/>
          </p:cNvGrpSpPr>
          <p:nvPr/>
        </p:nvGrpSpPr>
        <p:grpSpPr bwMode="auto">
          <a:xfrm>
            <a:off x="4716463" y="1341438"/>
            <a:ext cx="3965575" cy="1800225"/>
            <a:chOff x="118" y="2459"/>
            <a:chExt cx="2590" cy="324"/>
          </a:xfrm>
        </p:grpSpPr>
        <p:pic>
          <p:nvPicPr>
            <p:cNvPr id="101394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95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600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101381" name="Скругленный прямоугольник 3"/>
          <p:cNvGrpSpPr>
            <a:grpSpLocks/>
          </p:cNvGrpSpPr>
          <p:nvPr/>
        </p:nvGrpSpPr>
        <p:grpSpPr bwMode="auto">
          <a:xfrm>
            <a:off x="468313" y="2060575"/>
            <a:ext cx="3965575" cy="2881313"/>
            <a:chOff x="118" y="2459"/>
            <a:chExt cx="2590" cy="324"/>
          </a:xfrm>
        </p:grpSpPr>
        <p:pic>
          <p:nvPicPr>
            <p:cNvPr id="101392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93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Выплата вознаграждений к наградам администрации Тейковского муниципального района, премий к Почетным грамотам и других премий в рамках иных непрограммных мероприятий по непрограммным направлениям деятельности исполнительных органов местного самоуправления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2020 г.-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10,0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101382" name="Скругленный прямоугольник 3"/>
          <p:cNvGrpSpPr>
            <a:grpSpLocks/>
          </p:cNvGrpSpPr>
          <p:nvPr/>
        </p:nvGrpSpPr>
        <p:grpSpPr bwMode="auto">
          <a:xfrm>
            <a:off x="539750" y="5157788"/>
            <a:ext cx="3965575" cy="1438275"/>
            <a:chOff x="118" y="2459"/>
            <a:chExt cx="2590" cy="324"/>
          </a:xfrm>
        </p:grpSpPr>
        <p:pic>
          <p:nvPicPr>
            <p:cNvPr id="101390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91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Реализация мероприятий по созданию системы – 112 для обеспечения вызова экстренных оперативных служб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2019</a:t>
              </a:r>
              <a:r>
                <a:rPr lang="ru-RU" altLang="ru-RU" sz="1600">
                  <a:latin typeface="Times New Roman" pitchFamily="18" charset="0"/>
                </a:rPr>
                <a:t> - </a:t>
              </a:r>
              <a:r>
                <a:rPr lang="ru-RU" altLang="ru-RU" sz="1600" b="1">
                  <a:latin typeface="Times New Roman" pitchFamily="18" charset="0"/>
                </a:rPr>
                <a:t>549,8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sp>
        <p:nvSpPr>
          <p:cNvPr id="101383" name="Text Box 25"/>
          <p:cNvSpPr txBox="1">
            <a:spLocks noChangeArrowheads="1"/>
          </p:cNvSpPr>
          <p:nvPr/>
        </p:nvSpPr>
        <p:spPr bwMode="auto">
          <a:xfrm>
            <a:off x="4859338" y="1484313"/>
            <a:ext cx="36734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Обеспечение функций отдела образования администрации Тейковского </a:t>
            </a:r>
          </a:p>
          <a:p>
            <a:r>
              <a:rPr lang="ru-RU"/>
              <a:t>муниципального района</a:t>
            </a:r>
          </a:p>
          <a:p>
            <a:r>
              <a:rPr lang="ru-RU"/>
              <a:t>        ежегодно по </a:t>
            </a:r>
            <a:r>
              <a:rPr lang="ru-RU" b="1"/>
              <a:t>1478,2 тыс.руб</a:t>
            </a:r>
            <a:r>
              <a:rPr lang="ru-RU"/>
              <a:t>.</a:t>
            </a:r>
          </a:p>
        </p:txBody>
      </p:sp>
      <p:grpSp>
        <p:nvGrpSpPr>
          <p:cNvPr id="101384" name="Скругленный прямоугольник 3"/>
          <p:cNvGrpSpPr>
            <a:grpSpLocks/>
          </p:cNvGrpSpPr>
          <p:nvPr/>
        </p:nvGrpSpPr>
        <p:grpSpPr bwMode="auto">
          <a:xfrm>
            <a:off x="539750" y="5157788"/>
            <a:ext cx="3965575" cy="1438275"/>
            <a:chOff x="118" y="2459"/>
            <a:chExt cx="2590" cy="324"/>
          </a:xfrm>
        </p:grpSpPr>
        <p:pic>
          <p:nvPicPr>
            <p:cNvPr id="101388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89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Разработка проектов планировки и межевания территории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2022</a:t>
              </a:r>
              <a:r>
                <a:rPr lang="ru-RU" altLang="ru-RU" sz="1600">
                  <a:latin typeface="Times New Roman" pitchFamily="18" charset="0"/>
                </a:rPr>
                <a:t> – </a:t>
              </a:r>
              <a:r>
                <a:rPr lang="ru-RU" altLang="ru-RU" sz="1600" b="1">
                  <a:latin typeface="Times New Roman" pitchFamily="18" charset="0"/>
                </a:rPr>
                <a:t>72,0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101385" name="Скругленный прямоугольник 3"/>
          <p:cNvGrpSpPr>
            <a:grpSpLocks/>
          </p:cNvGrpSpPr>
          <p:nvPr/>
        </p:nvGrpSpPr>
        <p:grpSpPr bwMode="auto">
          <a:xfrm>
            <a:off x="4716463" y="3716338"/>
            <a:ext cx="4176712" cy="1727200"/>
            <a:chOff x="118" y="2459"/>
            <a:chExt cx="2590" cy="324"/>
          </a:xfrm>
        </p:grpSpPr>
        <p:pic>
          <p:nvPicPr>
            <p:cNvPr id="10138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87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Расходы на организацию и проведение</a:t>
              </a:r>
            </a:p>
            <a:p>
              <a:pPr algn="ctr"/>
              <a:r>
                <a:rPr lang="ru-RU" altLang="ru-RU">
                  <a:latin typeface="Times New Roman" pitchFamily="18" charset="0"/>
                </a:rPr>
                <a:t>мероприятий, связанных с праздничными, </a:t>
              </a:r>
            </a:p>
            <a:p>
              <a:pPr algn="ctr"/>
              <a:r>
                <a:rPr lang="ru-RU" altLang="ru-RU">
                  <a:latin typeface="Times New Roman" pitchFamily="18" charset="0"/>
                </a:rPr>
                <a:t>юбилейными и памятными датами,</a:t>
              </a:r>
            </a:p>
            <a:p>
              <a:pPr algn="ctr"/>
              <a:r>
                <a:rPr lang="ru-RU" altLang="ru-RU">
                  <a:latin typeface="Times New Roman" pitchFamily="18" charset="0"/>
                </a:rPr>
                <a:t>совещания, семинары.</a:t>
              </a:r>
              <a:endParaRPr lang="ru-RU" altLang="ru-RU" b="1">
                <a:latin typeface="Times New Roman" pitchFamily="18" charset="0"/>
              </a:endParaRP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</a:t>
              </a:r>
              <a:r>
                <a:rPr lang="ru-RU" altLang="ru-RU" b="1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по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306,5 </a:t>
              </a:r>
              <a:r>
                <a:rPr lang="ru-RU" altLang="ru-RU" b="1">
                  <a:latin typeface="Times New Roman" pitchFamily="18" charset="0"/>
                </a:rPr>
                <a:t>тыс.руб</a:t>
              </a:r>
              <a:r>
                <a:rPr lang="ru-RU" altLang="ru-RU">
                  <a:latin typeface="Times New Roman" pitchFamily="18" charset="0"/>
                </a:rPr>
                <a:t>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Непрограммные направления деятельности представительного органа Тейковского муниципального района</a:t>
            </a:r>
          </a:p>
          <a:p>
            <a:pPr algn="ctr"/>
            <a:endParaRPr lang="ru-RU" altLang="ru-RU" sz="1800" b="1" i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2020 год – 875,9 тыс.руб.</a:t>
            </a:r>
          </a:p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2021 год – 876,0 тыс.руб.         2022 год – 876,0 тыс.руб.</a:t>
            </a:r>
            <a:endParaRPr lang="ru-RU" altLang="ru-RU" sz="1800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402" name="Скругленный прямоугольник 3"/>
          <p:cNvGrpSpPr>
            <a:grpSpLocks/>
          </p:cNvGrpSpPr>
          <p:nvPr/>
        </p:nvGrpSpPr>
        <p:grpSpPr bwMode="auto">
          <a:xfrm>
            <a:off x="2339975" y="1989138"/>
            <a:ext cx="4105275" cy="1800225"/>
            <a:chOff x="42" y="2454"/>
            <a:chExt cx="2681" cy="378"/>
          </a:xfrm>
        </p:grpSpPr>
        <p:pic>
          <p:nvPicPr>
            <p:cNvPr id="102403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04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Обеспечение функций Совета   Тейковского муниципального района</a:t>
              </a:r>
            </a:p>
            <a:p>
              <a:pPr algn="ctr"/>
              <a:endParaRPr lang="ru-RU" altLang="ru-RU" sz="1600">
                <a:latin typeface="Times New Roman" pitchFamily="18" charset="0"/>
              </a:endParaRP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2020- 875,9 тыс.руб</a:t>
              </a:r>
              <a:r>
                <a:rPr lang="ru-RU" altLang="ru-RU" sz="1600">
                  <a:latin typeface="Times New Roman" pitchFamily="18" charset="0"/>
                </a:rPr>
                <a:t>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2021-2022 по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1171 тыс.руб.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Реализация полномочий Ивановской области на осуществление переданных органам местного самоуправления государственных полномочий Ивановской области</a:t>
            </a:r>
          </a:p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2020 год – 241,1 тыс.руб.</a:t>
            </a:r>
          </a:p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2021 год – 9,7 тыс.руб.         2022 год – 9,7 тыс.руб.</a:t>
            </a:r>
            <a:endParaRPr lang="ru-RU" altLang="ru-RU" sz="1800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3426" name="Скругленный прямоугольник 3"/>
          <p:cNvGrpSpPr>
            <a:grpSpLocks/>
          </p:cNvGrpSpPr>
          <p:nvPr/>
        </p:nvGrpSpPr>
        <p:grpSpPr bwMode="auto">
          <a:xfrm>
            <a:off x="323850" y="2781300"/>
            <a:ext cx="4105275" cy="3095625"/>
            <a:chOff x="42" y="2454"/>
            <a:chExt cx="2681" cy="378"/>
          </a:xfrm>
        </p:grpSpPr>
        <p:pic>
          <p:nvPicPr>
            <p:cNvPr id="103433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434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Осуществление отдельных государственных полномочий по организации проведения на территории Ивановской области мероприятий по предупреждению и ликвидации болезней животных, их лечению, защите населения от болезней, общих для человека и животных, в части организации проведения мероприятий по отлову и содержанию безнадзорных животных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 </a:t>
              </a:r>
              <a:r>
                <a:rPr lang="ru-RU" altLang="ru-RU">
                  <a:latin typeface="Times New Roman" pitchFamily="18" charset="0"/>
                </a:rPr>
                <a:t>-  </a:t>
              </a:r>
              <a:r>
                <a:rPr lang="ru-RU" altLang="ru-RU" b="1">
                  <a:latin typeface="Times New Roman" pitchFamily="18" charset="0"/>
                </a:rPr>
                <a:t>6,6 тыс.руб.</a:t>
              </a:r>
              <a:r>
                <a:rPr lang="ru-RU" altLang="ru-RU" sz="1600" b="1">
                  <a:latin typeface="Times New Roman" pitchFamily="18" charset="0"/>
                </a:rPr>
                <a:t>; </a:t>
              </a:r>
              <a:r>
                <a:rPr lang="ru-RU" altLang="ru-RU" b="1">
                  <a:latin typeface="Times New Roman" pitchFamily="18" charset="0"/>
                </a:rPr>
                <a:t>2021-2022 по 3,3 тыс.руб.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103427" name="Скругленный прямоугольник 11"/>
          <p:cNvGrpSpPr>
            <a:grpSpLocks/>
          </p:cNvGrpSpPr>
          <p:nvPr/>
        </p:nvGrpSpPr>
        <p:grpSpPr bwMode="auto">
          <a:xfrm>
            <a:off x="4643438" y="1484313"/>
            <a:ext cx="4324350" cy="2736850"/>
            <a:chOff x="2842" y="1632"/>
            <a:chExt cx="2707" cy="746"/>
          </a:xfrm>
        </p:grpSpPr>
        <p:pic>
          <p:nvPicPr>
            <p:cNvPr id="2" name="Скругленный прямоугольник 11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2842" y="1632"/>
              <a:ext cx="2707" cy="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>
                  <a:lumMod val="50000"/>
                  <a:lumOff val="50000"/>
                </a:schemeClr>
              </a:outerShdw>
            </a:effectLst>
          </p:spPr>
        </p:pic>
        <p:sp>
          <p:nvSpPr>
            <p:cNvPr id="103432" name="Text Box 21"/>
            <p:cNvSpPr txBox="1">
              <a:spLocks noChangeArrowheads="1"/>
            </p:cNvSpPr>
            <p:nvPr/>
          </p:nvSpPr>
          <p:spPr bwMode="auto">
            <a:xfrm>
              <a:off x="2881" y="1671"/>
              <a:ext cx="2626" cy="7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/>
                <a:t>Осуществление отдельных государственных полномочий по организации проведения на территории Ивановской области мероприятий по предупреждению и ликвидации болезней животных, их лечению, защите населения от болезней, общих для человека и животных, в части организации проведения мероприятий по содержанию сибиреязвенных скотомогильников</a:t>
              </a:r>
            </a:p>
            <a:p>
              <a:pPr algn="ctr"/>
              <a:r>
                <a:rPr lang="ru-RU" altLang="ru-RU" sz="1600">
                  <a:latin typeface="Calibri" pitchFamily="34" charset="0"/>
                </a:rPr>
                <a:t>  </a:t>
              </a:r>
              <a:r>
                <a:rPr lang="ru-RU" altLang="ru-RU" b="1">
                  <a:latin typeface="Calibri" pitchFamily="34" charset="0"/>
                </a:rPr>
                <a:t>20</a:t>
              </a:r>
              <a:r>
                <a:rPr lang="ru-RU" altLang="ru-RU" b="1"/>
                <a:t>20</a:t>
              </a:r>
              <a:r>
                <a:rPr lang="ru-RU" altLang="ru-RU" sz="1600" b="1">
                  <a:latin typeface="Calibri" pitchFamily="34" charset="0"/>
                </a:rPr>
                <a:t> – 228,1 тыс.руб.</a:t>
              </a:r>
            </a:p>
          </p:txBody>
        </p:sp>
      </p:grpSp>
      <p:grpSp>
        <p:nvGrpSpPr>
          <p:cNvPr id="103428" name="Скругленный прямоугольник 4"/>
          <p:cNvGrpSpPr>
            <a:grpSpLocks/>
          </p:cNvGrpSpPr>
          <p:nvPr/>
        </p:nvGrpSpPr>
        <p:grpSpPr bwMode="auto">
          <a:xfrm>
            <a:off x="250825" y="1341438"/>
            <a:ext cx="4103688" cy="1295400"/>
            <a:chOff x="40" y="1966"/>
            <a:chExt cx="2663" cy="380"/>
          </a:xfrm>
        </p:grpSpPr>
        <p:pic>
          <p:nvPicPr>
            <p:cNvPr id="103429" name="Скругленный прямоугольник 4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40" y="1966"/>
              <a:ext cx="2663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430" name="Text Box 30"/>
            <p:cNvSpPr txBox="1">
              <a:spLocks noChangeArrowheads="1"/>
            </p:cNvSpPr>
            <p:nvPr/>
          </p:nvSpPr>
          <p:spPr bwMode="auto">
            <a:xfrm>
              <a:off x="119" y="1995"/>
              <a:ext cx="2419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В сфере административных правонарушений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 6,4 тыс.руб. </a:t>
              </a:r>
            </a:p>
          </p:txBody>
        </p:sp>
      </p:grpSp>
    </p:spTree>
  </p:cSld>
  <p:clrMapOvr>
    <a:masterClrMapping/>
  </p:clrMapOvr>
  <p:transition spd="slow"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Заголовок 1"/>
          <p:cNvSpPr txBox="1">
            <a:spLocks/>
          </p:cNvSpPr>
          <p:nvPr/>
        </p:nvSpPr>
        <p:spPr bwMode="auto">
          <a:xfrm>
            <a:off x="755650" y="463550"/>
            <a:ext cx="7954963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Реализация полномочий Российской Федерации</a:t>
            </a:r>
          </a:p>
          <a:p>
            <a:pPr algn="ctr"/>
            <a:endParaRPr lang="ru-RU" altLang="ru-RU" sz="1800" b="1" i="1">
              <a:latin typeface="Times New Roman" pitchFamily="18" charset="0"/>
            </a:endParaRP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2020 год – 2,0 тыс.руб.; 2021 – 3222,5 тыс.руб.; 2022 – 835,8 тыс.руб.</a:t>
            </a:r>
          </a:p>
          <a:p>
            <a:pPr algn="ctr"/>
            <a:endParaRPr lang="ru-RU" altLang="ru-RU" sz="1800" b="1">
              <a:latin typeface="Times New Roman" pitchFamily="18" charset="0"/>
            </a:endParaRPr>
          </a:p>
        </p:txBody>
      </p:sp>
      <p:grpSp>
        <p:nvGrpSpPr>
          <p:cNvPr id="104450" name="Скругленный прямоугольник 3"/>
          <p:cNvGrpSpPr>
            <a:grpSpLocks/>
          </p:cNvGrpSpPr>
          <p:nvPr/>
        </p:nvGrpSpPr>
        <p:grpSpPr bwMode="auto">
          <a:xfrm>
            <a:off x="1979613" y="3500438"/>
            <a:ext cx="5545137" cy="1995487"/>
            <a:chOff x="-231" y="2482"/>
            <a:chExt cx="2891" cy="339"/>
          </a:xfrm>
        </p:grpSpPr>
        <p:pic>
          <p:nvPicPr>
            <p:cNvPr id="104454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-231" y="2491"/>
              <a:ext cx="2891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455" name="Text Box 6"/>
            <p:cNvSpPr txBox="1">
              <a:spLocks noChangeArrowheads="1"/>
            </p:cNvSpPr>
            <p:nvPr/>
          </p:nvSpPr>
          <p:spPr bwMode="auto">
            <a:xfrm>
              <a:off x="-142" y="2482"/>
              <a:ext cx="2802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600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Расходы на предоставление жилых помещений детям-сиротам и детям, оставшимся без попечения родителей, лицам из их числа по договорам найма специализированных жилых помещений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 2021 -3220,4 тыс.руб.; 2022- 835,8 тыс.руб. </a:t>
              </a:r>
              <a:endParaRPr lang="ru-RU" altLang="ru-RU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04451" name="Скругленный прямоугольник 5"/>
          <p:cNvGrpSpPr>
            <a:grpSpLocks/>
          </p:cNvGrpSpPr>
          <p:nvPr/>
        </p:nvGrpSpPr>
        <p:grpSpPr bwMode="auto">
          <a:xfrm>
            <a:off x="1331913" y="2060575"/>
            <a:ext cx="6769100" cy="1441450"/>
            <a:chOff x="84" y="1318"/>
            <a:chExt cx="2565" cy="390"/>
          </a:xfrm>
        </p:grpSpPr>
        <p:pic>
          <p:nvPicPr>
            <p:cNvPr id="104452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165" y="1318"/>
              <a:ext cx="2484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453" name="Text Box 9"/>
            <p:cNvSpPr txBox="1">
              <a:spLocks noChangeArrowheads="1"/>
            </p:cNvSpPr>
            <p:nvPr/>
          </p:nvSpPr>
          <p:spPr bwMode="auto">
            <a:xfrm>
              <a:off x="84" y="1351"/>
              <a:ext cx="2396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2020 г. – 2,0 тыс.руб.;2021 г. – 2,1 тыс.руб.</a:t>
              </a:r>
            </a:p>
            <a:p>
              <a:pPr algn="ctr">
                <a:buFont typeface="Wingdings" pitchFamily="2" charset="2"/>
                <a:buNone/>
              </a:pPr>
              <a:endParaRPr lang="ru-RU" altLang="ru-RU" sz="1600" b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newsflash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412875"/>
            <a:ext cx="7273925" cy="4751388"/>
          </a:xfrm>
        </p:spPr>
        <p:txBody>
          <a:bodyPr/>
          <a:lstStyle/>
          <a:p>
            <a:pPr eaLnBrk="1" hangingPunct="1"/>
            <a:r>
              <a:rPr lang="ru-RU" altLang="ru-RU" sz="1800" b="1">
                <a:latin typeface="Times New Roman" pitchFamily="18" charset="0"/>
              </a:rPr>
              <a:t>Муниципальный долг Тейковского муниципального района</a:t>
            </a:r>
            <a:br>
              <a:rPr lang="ru-RU" altLang="ru-RU" sz="1800" b="1">
                <a:latin typeface="Times New Roman" pitchFamily="18" charset="0"/>
              </a:rPr>
            </a:br>
            <a:br>
              <a:rPr lang="ru-RU" altLang="ru-RU" sz="1800" b="1">
                <a:latin typeface="Times New Roman" pitchFamily="18" charset="0"/>
              </a:rPr>
            </a:br>
            <a:r>
              <a:rPr lang="ru-RU" altLang="ru-RU" sz="1800" b="1">
                <a:latin typeface="Times New Roman" pitchFamily="18" charset="0"/>
              </a:rPr>
              <a:t>Оценка на 01.01.2020 г. – 0,0 тыс.руб.</a:t>
            </a:r>
            <a:br>
              <a:rPr lang="ru-RU" altLang="ru-RU" sz="1800" b="1">
                <a:latin typeface="Times New Roman" pitchFamily="18" charset="0"/>
              </a:rPr>
            </a:br>
            <a:r>
              <a:rPr lang="ru-RU" altLang="ru-RU" sz="1800" b="1">
                <a:latin typeface="Times New Roman" pitchFamily="18" charset="0"/>
              </a:rPr>
              <a:t>Прогноз на 01.01.2021 г. – 0,0 тыс.руб.</a:t>
            </a:r>
            <a:br>
              <a:rPr lang="ru-RU" altLang="ru-RU" sz="1800" b="1">
                <a:latin typeface="Times New Roman" pitchFamily="18" charset="0"/>
              </a:rPr>
            </a:br>
            <a:r>
              <a:rPr lang="ru-RU" altLang="ru-RU" sz="1800" b="1">
                <a:latin typeface="Times New Roman" pitchFamily="18" charset="0"/>
              </a:rPr>
              <a:t>Прогноз на 01.01.2022г. – 0,0 тыс.руб.</a:t>
            </a:r>
            <a:br>
              <a:rPr lang="ru-RU" altLang="ru-RU" sz="1800" b="1">
                <a:latin typeface="Times New Roman" pitchFamily="18" charset="0"/>
              </a:rPr>
            </a:br>
            <a:r>
              <a:rPr lang="ru-RU" altLang="ru-RU" sz="1800" b="1">
                <a:latin typeface="Times New Roman" pitchFamily="18" charset="0"/>
              </a:rPr>
              <a:t>Прогноз на 01.01.2023 г. – 0,0 тыс.руб.</a:t>
            </a:r>
            <a:br>
              <a:rPr lang="ru-RU" altLang="ru-RU" sz="1800" b="1">
                <a:latin typeface="Times New Roman" pitchFamily="18" charset="0"/>
              </a:rPr>
            </a:br>
            <a:endParaRPr lang="ru-RU" altLang="ru-RU" sz="1800" b="1">
              <a:latin typeface="Times New Roman" pitchFamily="18" charset="0"/>
            </a:endParaRPr>
          </a:p>
        </p:txBody>
      </p:sp>
      <p:sp>
        <p:nvSpPr>
          <p:cNvPr id="105474" name="Text Box 24"/>
          <p:cNvSpPr txBox="1">
            <a:spLocks noChangeArrowheads="1"/>
          </p:cNvSpPr>
          <p:nvPr/>
        </p:nvSpPr>
        <p:spPr bwMode="auto">
          <a:xfrm>
            <a:off x="8710613" y="188913"/>
            <a:ext cx="433387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800">
                <a:latin typeface="Times New Roman" pitchFamily="18" charset="0"/>
              </a:rPr>
              <a:t>14</a:t>
            </a:r>
          </a:p>
        </p:txBody>
      </p:sp>
      <p:sp>
        <p:nvSpPr>
          <p:cNvPr id="105475" name="Text Box 4"/>
          <p:cNvSpPr txBox="1">
            <a:spLocks noChangeArrowheads="1"/>
          </p:cNvSpPr>
          <p:nvPr/>
        </p:nvSpPr>
        <p:spPr bwMode="auto">
          <a:xfrm>
            <a:off x="4140200" y="333375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 sz="1800">
              <a:latin typeface="Calibri" pitchFamily="34" charset="0"/>
            </a:endParaRPr>
          </a:p>
        </p:txBody>
      </p:sp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 sz="1800">
              <a:latin typeface="Calibri" pitchFamily="34" charset="0"/>
            </a:endParaRPr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>
                <a:latin typeface="Calibri" pitchFamily="34" charset="0"/>
              </a:rPr>
              <a:t> </a:t>
            </a:r>
            <a:r>
              <a:rPr lang="ru-RU" altLang="ru-RU" sz="2000" b="1">
                <a:latin typeface="Times New Roman" pitchFamily="18" charset="0"/>
              </a:rPr>
              <a:t>Основные параметры бюджета Тейковского муниципального </a:t>
            </a:r>
          </a:p>
          <a:p>
            <a:pPr algn="ctr"/>
            <a:r>
              <a:rPr lang="ru-RU" altLang="ru-RU" sz="2000" b="1">
                <a:latin typeface="Times New Roman" pitchFamily="18" charset="0"/>
              </a:rPr>
              <a:t>  района  в 2020 год и плановый период 2021 и 2022  годов,      (тыс. руб.)</a:t>
            </a:r>
          </a:p>
        </p:txBody>
      </p:sp>
      <p:graphicFrame>
        <p:nvGraphicFramePr>
          <p:cNvPr id="16436" name="Group 52"/>
          <p:cNvGraphicFramePr>
            <a:graphicFrameLocks noGrp="1"/>
          </p:cNvGraphicFramePr>
          <p:nvPr>
            <p:ph idx="4294967295"/>
          </p:nvPr>
        </p:nvGraphicFramePr>
        <p:xfrm>
          <a:off x="179388" y="1196975"/>
          <a:ext cx="8785225" cy="5038725"/>
        </p:xfrm>
        <a:graphic>
          <a:graphicData uri="http://schemas.openxmlformats.org/drawingml/2006/table">
            <a:tbl>
              <a:tblPr/>
              <a:tblGrid>
                <a:gridCol w="3067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8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1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20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2020 год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2021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2022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 в  том числе: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204052,2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200791,7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197765,8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53227,0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53719,9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53080,7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перечисления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150825,2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147071,8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144685,1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204052,2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200791,7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197765,8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 условно утвержденные расходы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5019,8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9888,3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дефицита (профицита) -/(+)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дефицита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ll dir="l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1412875"/>
            <a:ext cx="7273925" cy="4751388"/>
          </a:xfrm>
        </p:spPr>
        <p:txBody>
          <a:bodyPr/>
          <a:lstStyle/>
          <a:p>
            <a:pPr eaLnBrk="1" hangingPunct="1"/>
            <a:r>
              <a:rPr lang="ru-RU" altLang="ru-RU" sz="1800" b="1">
                <a:latin typeface="Times New Roman" pitchFamily="18" charset="0"/>
              </a:rPr>
              <a:t>Контактная информация:</a:t>
            </a:r>
            <a:br>
              <a:rPr lang="ru-RU" altLang="ru-RU" sz="1800" b="1">
                <a:latin typeface="Times New Roman" pitchFamily="18" charset="0"/>
              </a:rPr>
            </a:br>
            <a:br>
              <a:rPr lang="en-US" altLang="ru-RU" sz="1800" b="1">
                <a:latin typeface="Times New Roman" pitchFamily="18" charset="0"/>
              </a:rPr>
            </a:br>
            <a:br>
              <a:rPr lang="en-US" altLang="ru-RU" sz="1800" b="1">
                <a:latin typeface="Times New Roman" pitchFamily="18" charset="0"/>
              </a:rPr>
            </a:br>
            <a:r>
              <a:rPr lang="ru-RU" altLang="ru-RU" sz="1800" b="1">
                <a:latin typeface="Times New Roman" pitchFamily="18" charset="0"/>
              </a:rPr>
              <a:t>1. Начальник финансового отдела – </a:t>
            </a:r>
            <a:br>
              <a:rPr lang="ru-RU" altLang="ru-RU" sz="1800" b="1">
                <a:latin typeface="Times New Roman" pitchFamily="18" charset="0"/>
              </a:rPr>
            </a:br>
            <a:r>
              <a:rPr lang="ru-RU" altLang="ru-RU" sz="1800" b="1">
                <a:latin typeface="Times New Roman" pitchFamily="18" charset="0"/>
              </a:rPr>
              <a:t>8(49343) 2-17-04</a:t>
            </a:r>
            <a:br>
              <a:rPr lang="ru-RU" altLang="ru-RU" sz="1800" b="1">
                <a:latin typeface="Times New Roman" pitchFamily="18" charset="0"/>
              </a:rPr>
            </a:br>
            <a:r>
              <a:rPr lang="ru-RU" altLang="ru-RU" sz="1800" b="1">
                <a:latin typeface="Times New Roman" pitchFamily="18" charset="0"/>
              </a:rPr>
              <a:t>2. Заместитель начальника финансового отдела –</a:t>
            </a:r>
            <a:br>
              <a:rPr lang="ru-RU" altLang="ru-RU" sz="1800" b="1">
                <a:latin typeface="Times New Roman" pitchFamily="18" charset="0"/>
              </a:rPr>
            </a:br>
            <a:r>
              <a:rPr lang="ru-RU" altLang="ru-RU" sz="1800" b="1">
                <a:latin typeface="Times New Roman" pitchFamily="18" charset="0"/>
              </a:rPr>
              <a:t>8(49343) 2-20-78</a:t>
            </a:r>
            <a:br>
              <a:rPr lang="ru-RU" altLang="ru-RU" sz="1800" b="1">
                <a:latin typeface="Times New Roman" pitchFamily="18" charset="0"/>
              </a:rPr>
            </a:br>
            <a:r>
              <a:rPr lang="ru-RU" altLang="ru-RU" sz="1800" b="1">
                <a:latin typeface="Times New Roman" pitchFamily="18" charset="0"/>
              </a:rPr>
              <a:t>3. Электронная почта: </a:t>
            </a:r>
            <a:r>
              <a:rPr lang="en-US" altLang="ru-RU" sz="1800" b="1">
                <a:latin typeface="Times New Roman" pitchFamily="18" charset="0"/>
              </a:rPr>
              <a:t>raifoteik@mail</a:t>
            </a:r>
            <a:r>
              <a:rPr lang="ru-RU" altLang="ru-RU" sz="1800" b="1">
                <a:latin typeface="Times New Roman" pitchFamily="18" charset="0"/>
              </a:rPr>
              <a:t>.</a:t>
            </a:r>
            <a:r>
              <a:rPr lang="en-US" altLang="ru-RU" sz="1800" b="1">
                <a:latin typeface="Times New Roman" pitchFamily="18" charset="0"/>
              </a:rPr>
              <a:t>ru</a:t>
            </a:r>
            <a:endParaRPr lang="ru-RU" altLang="ru-RU" sz="1800" b="1">
              <a:latin typeface="Times New Roman" pitchFamily="18" charset="0"/>
            </a:endParaRPr>
          </a:p>
        </p:txBody>
      </p:sp>
      <p:sp>
        <p:nvSpPr>
          <p:cNvPr id="106498" name="Text Box 24"/>
          <p:cNvSpPr txBox="1">
            <a:spLocks noChangeArrowheads="1"/>
          </p:cNvSpPr>
          <p:nvPr/>
        </p:nvSpPr>
        <p:spPr bwMode="auto">
          <a:xfrm>
            <a:off x="8710613" y="188913"/>
            <a:ext cx="433387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800">
                <a:latin typeface="Times New Roman" pitchFamily="18" charset="0"/>
              </a:rPr>
              <a:t>14</a:t>
            </a:r>
          </a:p>
        </p:txBody>
      </p:sp>
      <p:sp>
        <p:nvSpPr>
          <p:cNvPr id="106499" name="Text Box 4"/>
          <p:cNvSpPr txBox="1">
            <a:spLocks noChangeArrowheads="1"/>
          </p:cNvSpPr>
          <p:nvPr/>
        </p:nvSpPr>
        <p:spPr bwMode="auto">
          <a:xfrm>
            <a:off x="4140200" y="333375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Заголовок 1"/>
          <p:cNvSpPr>
            <a:spLocks noGrp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pPr eaLnBrk="1" hangingPunct="1"/>
            <a:br>
              <a:rPr lang="ru-RU" sz="3200" b="1" i="1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Благодарим за внимание!</a:t>
            </a:r>
          </a:p>
        </p:txBody>
      </p:sp>
      <p:sp>
        <p:nvSpPr>
          <p:cNvPr id="10752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3860800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000" b="1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sz="2000" b="1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sz="2000" b="1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Тейковский муниципальный район»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2018 г .</a:t>
            </a:r>
          </a:p>
          <a:p>
            <a:pPr eaLnBrk="1" hangingPunct="1">
              <a:lnSpc>
                <a:spcPct val="80000"/>
              </a:lnSpc>
            </a:pPr>
            <a:endParaRPr lang="ru-RU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slow">
    <p:pull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9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950" y="274638"/>
            <a:ext cx="8578850" cy="561975"/>
          </a:xfrm>
        </p:spPr>
        <p:txBody>
          <a:bodyPr lIns="91177" tIns="45589" rIns="91177" bIns="45589"/>
          <a:lstStyle/>
          <a:p>
            <a:pPr eaLnBrk="1" hangingPunct="1"/>
            <a:r>
              <a:rPr lang="ru-RU" altLang="ru-RU" sz="1800" b="1">
                <a:latin typeface="Times New Roman" pitchFamily="18" charset="0"/>
              </a:rPr>
              <a:t>Структура  доходов бюджета Тейковского муниципального района </a:t>
            </a:r>
            <a:br>
              <a:rPr lang="ru-RU" altLang="ru-RU" sz="1800" b="1">
                <a:latin typeface="Times New Roman" pitchFamily="18" charset="0"/>
              </a:rPr>
            </a:br>
            <a:r>
              <a:rPr lang="ru-RU" altLang="ru-RU" sz="1800" b="1">
                <a:latin typeface="Times New Roman" pitchFamily="18" charset="0"/>
              </a:rPr>
              <a:t> за 2020-2022 г.г.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667625" y="908050"/>
            <a:ext cx="1225550" cy="360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>
                <a:solidFill>
                  <a:schemeClr val="tx1"/>
                </a:solidFill>
                <a:latin typeface="Times New Roman" pitchFamily="18" charset="0"/>
              </a:rPr>
              <a:t>млн.руб.</a:t>
            </a:r>
            <a:endParaRPr lang="ru-RU" sz="1800" b="1">
              <a:solidFill>
                <a:srgbClr val="FFFFFF"/>
              </a:solidFill>
              <a:latin typeface="Times New Roman" pitchFamily="18" charset="0"/>
            </a:endParaRPr>
          </a:p>
        </p:txBody>
      </p:sp>
      <p:graphicFrame>
        <p:nvGraphicFramePr>
          <p:cNvPr id="36875" name="Object 11"/>
          <p:cNvGraphicFramePr>
            <a:graphicFrameLocks noChangeAspect="1"/>
          </p:cNvGraphicFramePr>
          <p:nvPr/>
        </p:nvGraphicFramePr>
        <p:xfrm>
          <a:off x="323850" y="981075"/>
          <a:ext cx="4176713" cy="417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5" name="Диаграмма" r:id="rId4" imgW="6096075" imgH="4067089" progId="MSGraph.Chart.8">
                  <p:embed followColorScheme="full"/>
                </p:oleObj>
              </mc:Choice>
              <mc:Fallback>
                <p:oleObj name="Диаграмма" r:id="rId4" imgW="6096075" imgH="4067089" progId="MSGraph.Chart.8">
                  <p:embed followColorScheme="full"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981075"/>
                        <a:ext cx="4176713" cy="417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97" name="Rectangle 13"/>
          <p:cNvSpPr>
            <a:spLocks noChangeArrowheads="1"/>
          </p:cNvSpPr>
          <p:nvPr/>
        </p:nvSpPr>
        <p:spPr bwMode="auto">
          <a:xfrm>
            <a:off x="755650" y="1196975"/>
            <a:ext cx="33845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Проект 2020 г.</a:t>
            </a:r>
          </a:p>
          <a:p>
            <a:pPr algn="ctr"/>
            <a:r>
              <a:rPr lang="ru-RU" b="1"/>
              <a:t>Всего доходов – 204,0 млн.руб.</a:t>
            </a:r>
          </a:p>
        </p:txBody>
      </p:sp>
      <p:sp>
        <p:nvSpPr>
          <p:cNvPr id="36898" name="Text Box 14"/>
          <p:cNvSpPr txBox="1">
            <a:spLocks noChangeArrowheads="1"/>
          </p:cNvSpPr>
          <p:nvPr/>
        </p:nvSpPr>
        <p:spPr bwMode="auto">
          <a:xfrm>
            <a:off x="2411413" y="2565400"/>
            <a:ext cx="17033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150,8 млн. руб.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73,9%</a:t>
            </a:r>
          </a:p>
        </p:txBody>
      </p:sp>
      <p:sp>
        <p:nvSpPr>
          <p:cNvPr id="36899" name="Text Box 15"/>
          <p:cNvSpPr txBox="1">
            <a:spLocks noChangeArrowheads="1"/>
          </p:cNvSpPr>
          <p:nvPr/>
        </p:nvSpPr>
        <p:spPr bwMode="auto">
          <a:xfrm>
            <a:off x="971550" y="2133600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46,1 млн.руб. 22,6%</a:t>
            </a:r>
          </a:p>
        </p:txBody>
      </p:sp>
      <p:sp>
        <p:nvSpPr>
          <p:cNvPr id="36900" name="Text Box 16"/>
          <p:cNvSpPr txBox="1">
            <a:spLocks noChangeArrowheads="1"/>
          </p:cNvSpPr>
          <p:nvPr/>
        </p:nvSpPr>
        <p:spPr bwMode="auto">
          <a:xfrm>
            <a:off x="611188" y="2708275"/>
            <a:ext cx="172878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00" b="1">
                <a:solidFill>
                  <a:schemeClr val="bg1"/>
                </a:solidFill>
              </a:rPr>
              <a:t>7,1 млн. руб. 3,5%</a:t>
            </a:r>
          </a:p>
        </p:txBody>
      </p:sp>
      <p:graphicFrame>
        <p:nvGraphicFramePr>
          <p:cNvPr id="36881" name="Object 17"/>
          <p:cNvGraphicFramePr>
            <a:graphicFrameLocks noChangeAspect="1"/>
          </p:cNvGraphicFramePr>
          <p:nvPr/>
        </p:nvGraphicFramePr>
        <p:xfrm>
          <a:off x="5219700" y="981075"/>
          <a:ext cx="4140200" cy="417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6" name="Диаграмма" r:id="rId6" imgW="6096075" imgH="4067089" progId="MSGraph.Chart.8">
                  <p:embed followColorScheme="full"/>
                </p:oleObj>
              </mc:Choice>
              <mc:Fallback>
                <p:oleObj name="Диаграмма" r:id="rId6" imgW="6096075" imgH="4067089" progId="MSGraph.Chart.8">
                  <p:embed followColorScheme="full"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981075"/>
                        <a:ext cx="4140200" cy="417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901" name="Rectangle 19"/>
          <p:cNvSpPr>
            <a:spLocks noChangeArrowheads="1"/>
          </p:cNvSpPr>
          <p:nvPr/>
        </p:nvSpPr>
        <p:spPr bwMode="auto">
          <a:xfrm>
            <a:off x="5724525" y="1268413"/>
            <a:ext cx="30241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/>
              <a:t>Проект 2021 г.</a:t>
            </a:r>
          </a:p>
          <a:p>
            <a:pPr algn="ctr"/>
            <a:r>
              <a:rPr lang="ru-RU" b="1" dirty="0"/>
              <a:t>Всего доходов – 200,8 </a:t>
            </a:r>
            <a:r>
              <a:rPr lang="ru-RU" b="1" dirty="0" err="1"/>
              <a:t>млн.руб</a:t>
            </a:r>
            <a:r>
              <a:rPr lang="ru-RU" b="1" dirty="0"/>
              <a:t>.</a:t>
            </a:r>
          </a:p>
        </p:txBody>
      </p:sp>
      <p:sp>
        <p:nvSpPr>
          <p:cNvPr id="36902" name="Rectangle 24"/>
          <p:cNvSpPr>
            <a:spLocks noChangeArrowheads="1"/>
          </p:cNvSpPr>
          <p:nvPr/>
        </p:nvSpPr>
        <p:spPr bwMode="auto">
          <a:xfrm>
            <a:off x="6011863" y="2133600"/>
            <a:ext cx="1511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46,7 млн.руб. 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23,3%</a:t>
            </a:r>
          </a:p>
        </p:txBody>
      </p:sp>
      <p:sp>
        <p:nvSpPr>
          <p:cNvPr id="36903" name="Rectangle 25"/>
          <p:cNvSpPr>
            <a:spLocks noChangeArrowheads="1"/>
          </p:cNvSpPr>
          <p:nvPr/>
        </p:nvSpPr>
        <p:spPr bwMode="auto">
          <a:xfrm>
            <a:off x="7308850" y="2492375"/>
            <a:ext cx="1638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147,1 млн. руб.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73,2%</a:t>
            </a:r>
          </a:p>
        </p:txBody>
      </p:sp>
      <p:sp>
        <p:nvSpPr>
          <p:cNvPr id="36904" name="Rectangle 26"/>
          <p:cNvSpPr>
            <a:spLocks noChangeArrowheads="1"/>
          </p:cNvSpPr>
          <p:nvPr/>
        </p:nvSpPr>
        <p:spPr bwMode="auto">
          <a:xfrm>
            <a:off x="5508625" y="2636838"/>
            <a:ext cx="1843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7,0млн. руб. 3,5%</a:t>
            </a:r>
          </a:p>
        </p:txBody>
      </p:sp>
      <p:sp>
        <p:nvSpPr>
          <p:cNvPr id="36905" name="Rectangle 28"/>
          <p:cNvSpPr>
            <a:spLocks noChangeArrowheads="1"/>
          </p:cNvSpPr>
          <p:nvPr/>
        </p:nvSpPr>
        <p:spPr bwMode="auto">
          <a:xfrm>
            <a:off x="684213" y="4149725"/>
            <a:ext cx="1441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. </a:t>
            </a:r>
          </a:p>
        </p:txBody>
      </p:sp>
      <p:graphicFrame>
        <p:nvGraphicFramePr>
          <p:cNvPr id="36894" name="Object 30"/>
          <p:cNvGraphicFramePr>
            <a:graphicFrameLocks noChangeAspect="1"/>
          </p:cNvGraphicFramePr>
          <p:nvPr/>
        </p:nvGraphicFramePr>
        <p:xfrm>
          <a:off x="1835150" y="2852738"/>
          <a:ext cx="6553200" cy="521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7" name="Диаграмма" r:id="rId8" imgW="6096075" imgH="4067089" progId="MSGraph.Chart.8">
                  <p:embed followColorScheme="full"/>
                </p:oleObj>
              </mc:Choice>
              <mc:Fallback>
                <p:oleObj name="Диаграмма" r:id="rId8" imgW="6096075" imgH="4067089" progId="MSGraph.Chart.8">
                  <p:embed followColorScheme="full"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852738"/>
                        <a:ext cx="6553200" cy="521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906" name="Rectangle 31"/>
          <p:cNvSpPr>
            <a:spLocks noChangeArrowheads="1"/>
          </p:cNvSpPr>
          <p:nvPr/>
        </p:nvSpPr>
        <p:spPr bwMode="auto">
          <a:xfrm>
            <a:off x="2484438" y="4652963"/>
            <a:ext cx="17113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46,3 млн.руб. 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23,4%</a:t>
            </a:r>
          </a:p>
        </p:txBody>
      </p:sp>
      <p:sp>
        <p:nvSpPr>
          <p:cNvPr id="36907" name="Rectangle 32"/>
          <p:cNvSpPr>
            <a:spLocks noChangeArrowheads="1"/>
          </p:cNvSpPr>
          <p:nvPr/>
        </p:nvSpPr>
        <p:spPr bwMode="auto">
          <a:xfrm>
            <a:off x="3851275" y="5157788"/>
            <a:ext cx="19462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144,7 млн. руб.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73,2%</a:t>
            </a:r>
          </a:p>
        </p:txBody>
      </p:sp>
      <p:sp>
        <p:nvSpPr>
          <p:cNvPr id="36908" name="Rectangle 34"/>
          <p:cNvSpPr>
            <a:spLocks noChangeArrowheads="1"/>
          </p:cNvSpPr>
          <p:nvPr/>
        </p:nvSpPr>
        <p:spPr bwMode="auto">
          <a:xfrm>
            <a:off x="2268538" y="5157788"/>
            <a:ext cx="1673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6,8 млн. руб. 3,4%</a:t>
            </a:r>
          </a:p>
        </p:txBody>
      </p:sp>
      <p:sp>
        <p:nvSpPr>
          <p:cNvPr id="36909" name="Rectangle 35"/>
          <p:cNvSpPr>
            <a:spLocks noChangeArrowheads="1"/>
          </p:cNvSpPr>
          <p:nvPr/>
        </p:nvSpPr>
        <p:spPr bwMode="auto">
          <a:xfrm>
            <a:off x="2339975" y="3716338"/>
            <a:ext cx="4572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Проект 2022 г.</a:t>
            </a:r>
          </a:p>
          <a:p>
            <a:pPr algn="ctr"/>
            <a:r>
              <a:rPr lang="ru-RU" b="1"/>
              <a:t>Всего доходов – 197,8 млн.руб.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950" y="274638"/>
            <a:ext cx="8578850" cy="561975"/>
          </a:xfrm>
        </p:spPr>
        <p:txBody>
          <a:bodyPr lIns="91177" tIns="45589" rIns="91177" bIns="45589"/>
          <a:lstStyle/>
          <a:p>
            <a:pPr eaLnBrk="1" hangingPunct="1"/>
            <a:r>
              <a:rPr lang="ru-RU" altLang="ru-RU" sz="1800" b="1">
                <a:latin typeface="Times New Roman" pitchFamily="18" charset="0"/>
              </a:rPr>
              <a:t>Структура  безвозмездных поступлений в бюджет</a:t>
            </a:r>
            <a:br>
              <a:rPr lang="ru-RU" altLang="ru-RU" sz="1800" b="1">
                <a:latin typeface="Times New Roman" pitchFamily="18" charset="0"/>
              </a:rPr>
            </a:br>
            <a:r>
              <a:rPr lang="ru-RU" altLang="ru-RU" sz="1800" b="1">
                <a:latin typeface="Times New Roman" pitchFamily="18" charset="0"/>
              </a:rPr>
              <a:t> Тейковского муниципального района </a:t>
            </a:r>
            <a:br>
              <a:rPr lang="ru-RU" altLang="ru-RU" sz="1800" b="1">
                <a:latin typeface="Times New Roman" pitchFamily="18" charset="0"/>
              </a:rPr>
            </a:br>
            <a:r>
              <a:rPr lang="ru-RU" altLang="ru-RU" sz="1800" b="1">
                <a:latin typeface="Times New Roman" pitchFamily="18" charset="0"/>
              </a:rPr>
              <a:t> на 2020-2022 г.г.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667625" y="908050"/>
            <a:ext cx="1225550" cy="360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>
                <a:solidFill>
                  <a:schemeClr val="tx1"/>
                </a:solidFill>
                <a:latin typeface="Times New Roman" pitchFamily="18" charset="0"/>
              </a:rPr>
              <a:t>млн.руб.</a:t>
            </a:r>
            <a:endParaRPr lang="ru-RU" sz="1800" b="1">
              <a:solidFill>
                <a:srgbClr val="FFFFFF"/>
              </a:solidFill>
              <a:latin typeface="Times New Roman" pitchFamily="18" charset="0"/>
            </a:endParaRPr>
          </a:p>
        </p:txBody>
      </p:sp>
      <p:graphicFrame>
        <p:nvGraphicFramePr>
          <p:cNvPr id="71684" name="Object 4"/>
          <p:cNvGraphicFramePr>
            <a:graphicFrameLocks noChangeAspect="1"/>
          </p:cNvGraphicFramePr>
          <p:nvPr/>
        </p:nvGraphicFramePr>
        <p:xfrm>
          <a:off x="323850" y="981075"/>
          <a:ext cx="4176713" cy="417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1" name="Диаграмма" r:id="rId4" imgW="6096075" imgH="4067089" progId="MSGraph.Chart.8">
                  <p:embed followColorScheme="full"/>
                </p:oleObj>
              </mc:Choice>
              <mc:Fallback>
                <p:oleObj name="Диаграмма" r:id="rId4" imgW="6096075" imgH="4067089" progId="MSGraph.Chart.8">
                  <p:embed followColorScheme="full"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981075"/>
                        <a:ext cx="4176713" cy="417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03" name="Rectangle 5"/>
          <p:cNvSpPr>
            <a:spLocks noChangeArrowheads="1"/>
          </p:cNvSpPr>
          <p:nvPr/>
        </p:nvSpPr>
        <p:spPr bwMode="auto">
          <a:xfrm>
            <a:off x="755650" y="1196975"/>
            <a:ext cx="33845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Проект 2020 г.</a:t>
            </a:r>
          </a:p>
          <a:p>
            <a:pPr algn="ctr"/>
            <a:r>
              <a:rPr lang="ru-RU" b="1"/>
              <a:t>Всего – 150,8 млн.руб.</a:t>
            </a:r>
          </a:p>
        </p:txBody>
      </p:sp>
      <p:sp>
        <p:nvSpPr>
          <p:cNvPr id="71704" name="Text Box 6"/>
          <p:cNvSpPr txBox="1">
            <a:spLocks noChangeArrowheads="1"/>
          </p:cNvSpPr>
          <p:nvPr/>
        </p:nvSpPr>
        <p:spPr bwMode="auto">
          <a:xfrm>
            <a:off x="2411413" y="2565400"/>
            <a:ext cx="17033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79,2 млн. руб.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52,5%</a:t>
            </a:r>
          </a:p>
        </p:txBody>
      </p:sp>
      <p:sp>
        <p:nvSpPr>
          <p:cNvPr id="71705" name="Text Box 7"/>
          <p:cNvSpPr txBox="1">
            <a:spLocks noChangeArrowheads="1"/>
          </p:cNvSpPr>
          <p:nvPr/>
        </p:nvSpPr>
        <p:spPr bwMode="auto">
          <a:xfrm>
            <a:off x="971550" y="2133600"/>
            <a:ext cx="180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3,2 млн.руб. 2,1%</a:t>
            </a:r>
          </a:p>
        </p:txBody>
      </p:sp>
      <p:sp>
        <p:nvSpPr>
          <p:cNvPr id="71706" name="Text Box 8"/>
          <p:cNvSpPr txBox="1">
            <a:spLocks noChangeArrowheads="1"/>
          </p:cNvSpPr>
          <p:nvPr/>
        </p:nvSpPr>
        <p:spPr bwMode="auto">
          <a:xfrm>
            <a:off x="755650" y="2565400"/>
            <a:ext cx="17287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00" b="1">
                <a:solidFill>
                  <a:schemeClr val="bg1"/>
                </a:solidFill>
              </a:rPr>
              <a:t>68,4 млн. руб. 45,4%</a:t>
            </a:r>
          </a:p>
        </p:txBody>
      </p:sp>
      <p:sp>
        <p:nvSpPr>
          <p:cNvPr id="71707" name="Rectangle 10"/>
          <p:cNvSpPr>
            <a:spLocks noChangeArrowheads="1"/>
          </p:cNvSpPr>
          <p:nvPr/>
        </p:nvSpPr>
        <p:spPr bwMode="auto">
          <a:xfrm>
            <a:off x="5795963" y="1268413"/>
            <a:ext cx="302418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/>
              <a:t>Проект 2021 г.</a:t>
            </a:r>
          </a:p>
          <a:p>
            <a:pPr algn="ctr"/>
            <a:r>
              <a:rPr lang="ru-RU" b="1" dirty="0"/>
              <a:t>Всего – 147,1 </a:t>
            </a:r>
            <a:r>
              <a:rPr lang="ru-RU" b="1" dirty="0" err="1"/>
              <a:t>млн.руб</a:t>
            </a:r>
            <a:r>
              <a:rPr lang="ru-RU" b="1" dirty="0"/>
              <a:t>.</a:t>
            </a:r>
          </a:p>
        </p:txBody>
      </p:sp>
      <p:sp>
        <p:nvSpPr>
          <p:cNvPr id="71708" name="Rectangle 14"/>
          <p:cNvSpPr>
            <a:spLocks noChangeArrowheads="1"/>
          </p:cNvSpPr>
          <p:nvPr/>
        </p:nvSpPr>
        <p:spPr bwMode="auto">
          <a:xfrm>
            <a:off x="684213" y="4149725"/>
            <a:ext cx="1441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. </a:t>
            </a:r>
          </a:p>
        </p:txBody>
      </p:sp>
      <p:graphicFrame>
        <p:nvGraphicFramePr>
          <p:cNvPr id="71695" name="Object 15"/>
          <p:cNvGraphicFramePr>
            <a:graphicFrameLocks noChangeAspect="1"/>
          </p:cNvGraphicFramePr>
          <p:nvPr/>
        </p:nvGraphicFramePr>
        <p:xfrm>
          <a:off x="1979613" y="2924175"/>
          <a:ext cx="6553200" cy="521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2" name="Диаграмма" r:id="rId6" imgW="6096075" imgH="4067089" progId="MSGraph.Chart.8">
                  <p:embed followColorScheme="full"/>
                </p:oleObj>
              </mc:Choice>
              <mc:Fallback>
                <p:oleObj name="Диаграмма" r:id="rId6" imgW="6096075" imgH="4067089" progId="MSGraph.Chart.8">
                  <p:embed followColorScheme="full"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924175"/>
                        <a:ext cx="6553200" cy="5218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09" name="Rectangle 16"/>
          <p:cNvSpPr>
            <a:spLocks noChangeArrowheads="1"/>
          </p:cNvSpPr>
          <p:nvPr/>
        </p:nvSpPr>
        <p:spPr bwMode="auto">
          <a:xfrm>
            <a:off x="3851275" y="4652963"/>
            <a:ext cx="17113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0,3 млн.руб. 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0,2%</a:t>
            </a:r>
          </a:p>
        </p:txBody>
      </p:sp>
      <p:sp>
        <p:nvSpPr>
          <p:cNvPr id="71710" name="Rectangle 17"/>
          <p:cNvSpPr>
            <a:spLocks noChangeArrowheads="1"/>
          </p:cNvSpPr>
          <p:nvPr/>
        </p:nvSpPr>
        <p:spPr bwMode="auto">
          <a:xfrm>
            <a:off x="2268538" y="5013325"/>
            <a:ext cx="17287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71,6 млн. руб.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49,5%</a:t>
            </a:r>
          </a:p>
        </p:txBody>
      </p:sp>
      <p:sp>
        <p:nvSpPr>
          <p:cNvPr id="71711" name="Rectangle 18"/>
          <p:cNvSpPr>
            <a:spLocks noChangeArrowheads="1"/>
          </p:cNvSpPr>
          <p:nvPr/>
        </p:nvSpPr>
        <p:spPr bwMode="auto">
          <a:xfrm>
            <a:off x="4356100" y="5157788"/>
            <a:ext cx="1946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72,8 млн. руб. 50,3%</a:t>
            </a:r>
          </a:p>
        </p:txBody>
      </p:sp>
      <p:sp>
        <p:nvSpPr>
          <p:cNvPr id="71712" name="Rectangle 19"/>
          <p:cNvSpPr>
            <a:spLocks noChangeArrowheads="1"/>
          </p:cNvSpPr>
          <p:nvPr/>
        </p:nvSpPr>
        <p:spPr bwMode="auto">
          <a:xfrm>
            <a:off x="2411413" y="3789363"/>
            <a:ext cx="4572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Проект 2022 г.</a:t>
            </a:r>
          </a:p>
          <a:p>
            <a:pPr algn="ctr"/>
            <a:r>
              <a:rPr lang="ru-RU" b="1"/>
              <a:t>Всего доходов – 144,7 млн.руб.</a:t>
            </a:r>
          </a:p>
        </p:txBody>
      </p:sp>
      <p:graphicFrame>
        <p:nvGraphicFramePr>
          <p:cNvPr id="7170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450961"/>
              </p:ext>
            </p:extLst>
          </p:nvPr>
        </p:nvGraphicFramePr>
        <p:xfrm>
          <a:off x="4931568" y="858043"/>
          <a:ext cx="4427537" cy="439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3" name="Диаграмма" r:id="rId8" imgW="6096075" imgH="4067089" progId="MSGraph.Chart.8">
                  <p:embed followColorScheme="full"/>
                </p:oleObj>
              </mc:Choice>
              <mc:Fallback>
                <p:oleObj name="Диаграмма" r:id="rId8" imgW="6096075" imgH="4067089" progId="MSGraph.Chart.8">
                  <p:embed followColorScheme="full"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1568" y="858043"/>
                        <a:ext cx="4427537" cy="439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3" name="Rectangle 22"/>
          <p:cNvSpPr>
            <a:spLocks noChangeArrowheads="1"/>
          </p:cNvSpPr>
          <p:nvPr/>
        </p:nvSpPr>
        <p:spPr bwMode="auto">
          <a:xfrm>
            <a:off x="7434263" y="2205038"/>
            <a:ext cx="17097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72,8 млн. руб.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49,5%</a:t>
            </a:r>
          </a:p>
        </p:txBody>
      </p:sp>
      <p:sp>
        <p:nvSpPr>
          <p:cNvPr id="71714" name="Rectangle 23"/>
          <p:cNvSpPr>
            <a:spLocks noChangeArrowheads="1"/>
          </p:cNvSpPr>
          <p:nvPr/>
        </p:nvSpPr>
        <p:spPr bwMode="auto">
          <a:xfrm>
            <a:off x="5219700" y="2349500"/>
            <a:ext cx="1638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74,0 млн. руб.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50,3%</a:t>
            </a:r>
          </a:p>
        </p:txBody>
      </p:sp>
      <p:sp>
        <p:nvSpPr>
          <p:cNvPr id="71715" name="Rectangle 24"/>
          <p:cNvSpPr>
            <a:spLocks noChangeArrowheads="1"/>
          </p:cNvSpPr>
          <p:nvPr/>
        </p:nvSpPr>
        <p:spPr bwMode="auto">
          <a:xfrm>
            <a:off x="6227763" y="1989138"/>
            <a:ext cx="163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solidFill>
                  <a:schemeClr val="bg1"/>
                </a:solidFill>
              </a:rPr>
              <a:t>0,3 млн. руб.</a:t>
            </a:r>
          </a:p>
          <a:p>
            <a:pPr algn="ctr"/>
            <a:r>
              <a:rPr lang="ru-RU" sz="1200" b="1">
                <a:solidFill>
                  <a:schemeClr val="bg1"/>
                </a:solidFill>
              </a:rPr>
              <a:t>0,2%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18487" cy="1301750"/>
          </a:xfrm>
        </p:spPr>
        <p:txBody>
          <a:bodyPr/>
          <a:lstStyle/>
          <a:p>
            <a:pPr eaLnBrk="1" hangingPunct="1"/>
            <a:r>
              <a:rPr lang="ru-RU" altLang="ru-RU" sz="1800" b="1">
                <a:latin typeface="Times New Roman" pitchFamily="18" charset="0"/>
              </a:rPr>
              <a:t>Налоговые и неналоговые доходы  бюджета Тейковского муниципального района по видам доходов, тыс. рублей</a:t>
            </a:r>
          </a:p>
        </p:txBody>
      </p:sp>
      <p:graphicFrame>
        <p:nvGraphicFramePr>
          <p:cNvPr id="73824" name="Group 96"/>
          <p:cNvGraphicFramePr>
            <a:graphicFrameLocks noGrp="1"/>
          </p:cNvGraphicFramePr>
          <p:nvPr/>
        </p:nvGraphicFramePr>
        <p:xfrm>
          <a:off x="395288" y="1052513"/>
          <a:ext cx="8497887" cy="5008565"/>
        </p:xfrm>
        <a:graphic>
          <a:graphicData uri="http://schemas.openxmlformats.org/drawingml/2006/table">
            <a:tbl>
              <a:tblPr/>
              <a:tblGrid>
                <a:gridCol w="835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8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1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1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 показателя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Проект   20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Проект    20</a:t>
                      </a: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Проект   20</a:t>
                      </a: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го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Налоговые  доходы, всего 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46087,6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46717,5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46317,6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 на доходы физических лиц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37971,3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39751,2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39751,3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Налоги на товары (работы, услуги), реализуемые на территории РФ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5985,4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5985,4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5985,4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1.3.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Налоги на совокупный доход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1961,9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811,9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411,9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1.4.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Налоги, сборы и регулярные платежи за пользование природными ресурсами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Неналоговые доходы, всего 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7139,4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7002,4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6763,1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3098,7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2861,4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2403,2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</a:t>
                      </a: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</a:t>
                      </a:r>
                      <a:r>
                        <a:rPr kumimoji="0" 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Доходы от оказания платных услуг (работ) и компенсация затрат государства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2231,7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2231,7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2231,7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</a:t>
                      </a: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1660,4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1745,9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1922,1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</a:t>
                      </a: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Штрафы, санкции, возмещение ущерба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</a:t>
                      </a: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Прочие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53227,0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53719,9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53080,7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846" name="Group 70"/>
          <p:cNvGraphicFramePr>
            <a:graphicFrameLocks noGrp="1"/>
          </p:cNvGraphicFramePr>
          <p:nvPr>
            <p:ph idx="1"/>
          </p:nvPr>
        </p:nvGraphicFramePr>
        <p:xfrm>
          <a:off x="539750" y="1268413"/>
          <a:ext cx="8245475" cy="4196088"/>
        </p:xfrm>
        <a:graphic>
          <a:graphicData uri="http://schemas.openxmlformats.org/drawingml/2006/table">
            <a:tbl>
              <a:tblPr/>
              <a:tblGrid>
                <a:gridCol w="3282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9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1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разделов КБК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2020 год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2021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2022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204052,2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200791,7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197765,8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0100 Общегосударственные вопросы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29114,8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27910,0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23291,8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0300 Национальная безопасность и правоохранительная   деятельность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6267,8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6208,5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6250,8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0400 Национальная экономика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8444,2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7245,4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7255,7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0500  ЖКХ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10579,4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9915,5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8409,3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0700 Образование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134252,6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129960,5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130430,5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0800 Культура и кинематография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12973,2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8681,4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8773,3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  Социальная политика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1938,2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5338,5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2954,0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   Физическая культура и спорт 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482,1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512,1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512,1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Условно утвержденные расходы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5019,8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9888,3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5844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latin typeface="Times New Roman" pitchFamily="18" charset="0"/>
                <a:cs typeface="Times New Roman" pitchFamily="18" charset="0"/>
              </a:rPr>
              <a:t>Расходы  бюджета Тейковского муниципального района </a:t>
            </a:r>
          </a:p>
          <a:p>
            <a:pPr algn="ctr"/>
            <a:r>
              <a:rPr lang="ru-RU" altLang="ru-RU" sz="2000" b="1" i="1">
                <a:latin typeface="Times New Roman" pitchFamily="18" charset="0"/>
                <a:cs typeface="Times New Roman" pitchFamily="18" charset="0"/>
              </a:rPr>
              <a:t>по функциональной   направленности,    на 2020-2022 годы       </a:t>
            </a:r>
            <a:r>
              <a:rPr lang="ru-RU" altLang="ru-RU" sz="1600" b="1" i="1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</p:spTree>
  </p:cSld>
  <p:clrMapOvr>
    <a:masterClrMapping/>
  </p:clrMapOvr>
  <p:transition spd="slow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>
                <a:latin typeface="Arial" charset="0"/>
              </a:rPr>
              <a:t>Планирование бюджетных ассигнований на 2020 год и плановый период 2021-2022 г.г. по разделу 0100 «Общегосударственные вопросы»</a:t>
            </a:r>
          </a:p>
        </p:txBody>
      </p:sp>
      <p:sp>
        <p:nvSpPr>
          <p:cNvPr id="76802" name="AutoShape 7"/>
          <p:cNvSpPr>
            <a:spLocks noChangeArrowheads="1"/>
          </p:cNvSpPr>
          <p:nvPr/>
        </p:nvSpPr>
        <p:spPr bwMode="auto">
          <a:xfrm>
            <a:off x="179388" y="2276475"/>
            <a:ext cx="2736850" cy="424973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высшего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должностного лица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муниципального образования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1313,5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представительных органов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муниципальных  образований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977,9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местной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администрации- 17384,5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финансовых органов – 3445,8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Резервные фонды – 5200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общегосударственные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вопросы – 2185,4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6803" name="AutoShape 8"/>
          <p:cNvSpPr>
            <a:spLocks noChangeArrowheads="1"/>
          </p:cNvSpPr>
          <p:nvPr/>
        </p:nvSpPr>
        <p:spPr bwMode="auto">
          <a:xfrm>
            <a:off x="323850" y="1412875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2020 год- 29114,8 т.р. </a:t>
            </a:r>
          </a:p>
        </p:txBody>
      </p:sp>
      <p:sp>
        <p:nvSpPr>
          <p:cNvPr id="76804" name="AutoShape 12"/>
          <p:cNvSpPr>
            <a:spLocks noChangeArrowheads="1"/>
          </p:cNvSpPr>
          <p:nvPr/>
        </p:nvSpPr>
        <p:spPr bwMode="auto">
          <a:xfrm>
            <a:off x="6372225" y="1412875"/>
            <a:ext cx="2519363" cy="50323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2022 год- 23291,8 т.р.</a:t>
            </a:r>
          </a:p>
        </p:txBody>
      </p:sp>
      <p:sp>
        <p:nvSpPr>
          <p:cNvPr id="76805" name="AutoShape 13"/>
          <p:cNvSpPr>
            <a:spLocks noChangeArrowheads="1"/>
          </p:cNvSpPr>
          <p:nvPr/>
        </p:nvSpPr>
        <p:spPr bwMode="auto">
          <a:xfrm>
            <a:off x="3348038" y="1412875"/>
            <a:ext cx="2519362" cy="50323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2021 год- 27910,0 т.р.</a:t>
            </a:r>
          </a:p>
        </p:txBody>
      </p:sp>
      <p:sp>
        <p:nvSpPr>
          <p:cNvPr id="76806" name="AutoShape 16"/>
          <p:cNvSpPr>
            <a:spLocks noChangeArrowheads="1"/>
          </p:cNvSpPr>
          <p:nvPr/>
        </p:nvSpPr>
        <p:spPr bwMode="auto">
          <a:xfrm>
            <a:off x="3203575" y="2060575"/>
            <a:ext cx="2736850" cy="46085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высшего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должностного лица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муниципального образования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1486,5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представительных органов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муниципальных  образований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876,0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местной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администрации- 15934,0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r>
              <a:rPr lang="ru-RU" sz="1200"/>
              <a:t>- Судебная система – 2,0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финансовых органов – 3930,1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Резервные фонды – 2740,0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общегосударственные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вопросы – 2941,4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</p:txBody>
      </p:sp>
      <p:sp>
        <p:nvSpPr>
          <p:cNvPr id="76807" name="AutoShape 17"/>
          <p:cNvSpPr>
            <a:spLocks noChangeArrowheads="1"/>
          </p:cNvSpPr>
          <p:nvPr/>
        </p:nvSpPr>
        <p:spPr bwMode="auto">
          <a:xfrm>
            <a:off x="179388" y="2060575"/>
            <a:ext cx="2736850" cy="453707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высшего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должностного лица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муниципального образования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1486,5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представительных органов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муниципальных  образований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875,9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местной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администрации- 15962,9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Tx/>
              <a:buChar char="-"/>
            </a:pPr>
            <a:r>
              <a:rPr lang="ru-RU" sz="1200"/>
              <a:t> Судебная система – 2,0 тыс.руб.</a:t>
            </a:r>
          </a:p>
          <a:p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финансовых органов – 3930,1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тыс.руб.</a:t>
            </a:r>
          </a:p>
          <a:p>
            <a:pPr>
              <a:buFont typeface="Wingdings" pitchFamily="2" charset="2"/>
              <a:buChar char="Ø"/>
            </a:pPr>
            <a:r>
              <a:rPr lang="ru-RU" sz="1200"/>
              <a:t>Резервные фонды – 2476,0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тыс.руб.</a:t>
            </a:r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общегосударственные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вопросы – 4381,4 тыс.руб.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</a:t>
            </a:r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6808" name="AutoShape 18"/>
          <p:cNvSpPr>
            <a:spLocks noChangeArrowheads="1"/>
          </p:cNvSpPr>
          <p:nvPr/>
        </p:nvSpPr>
        <p:spPr bwMode="auto">
          <a:xfrm>
            <a:off x="6227763" y="2060575"/>
            <a:ext cx="2736850" cy="46085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высшего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должностного лица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муниципального образования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1486,5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представительных органов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муниципальных  образований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876,0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местной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администрации- 15934,0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r>
              <a:rPr lang="ru-RU" sz="1200"/>
              <a:t>- Судебная система – 0,0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финансовых органов – 3930,1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Резервные фонды – 723,8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общегосударственные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вопросы – 341,4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9785</TotalTime>
  <Words>4969</Words>
  <Application>Microsoft Office PowerPoint</Application>
  <PresentationFormat>Экран (4:3)</PresentationFormat>
  <Paragraphs>909</Paragraphs>
  <Slides>41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7" baseType="lpstr">
      <vt:lpstr>Arial</vt:lpstr>
      <vt:lpstr>Calibri</vt:lpstr>
      <vt:lpstr>Times New Roman</vt:lpstr>
      <vt:lpstr>Wingdings</vt:lpstr>
      <vt:lpstr>Тема Office</vt:lpstr>
      <vt:lpstr>Диаграмма</vt:lpstr>
      <vt:lpstr>БЮДЖЕТ ДЛЯ ГРАЖДАН   Проект бюджета Тейковского муниципального района на 2020 год и плановый период  2021-2022 годов</vt:lpstr>
      <vt:lpstr>Проект бюджета Тейковского муниципального района сформирован в соответствии с требованиями бюджетного и налогового законодательства Российской Федерации, на основании:</vt:lpstr>
      <vt:lpstr>Презентация PowerPoint</vt:lpstr>
      <vt:lpstr>Презентация PowerPoint</vt:lpstr>
      <vt:lpstr>Структура  доходов бюджета Тейковского муниципального района   за 2020-2022 г.г.</vt:lpstr>
      <vt:lpstr>Структура  безвозмездных поступлений в бюджет  Тейковского муниципального района   на 2020-2022 г.г.</vt:lpstr>
      <vt:lpstr>Налоговые и неналоговые доходы  бюджета Тейковского муниципального района по видам доходов, тыс. рублей</vt:lpstr>
      <vt:lpstr>Презентация PowerPoint</vt:lpstr>
      <vt:lpstr>Планирование бюджетных ассигнований на 2020 год и плановый период 2021-2022 г.г. по разделу 0100 «Общегосударственные вопросы»</vt:lpstr>
      <vt:lpstr>Планирование бюджетных ассигнований на 2020 год и плановый период 2021-2022 г.г. по разделу 0300 «Национальная безопасность и правоохранительная деятельность»</vt:lpstr>
      <vt:lpstr>Планирование бюджетных ассигнований на 2020 год и плановый период 2021-2022 г.г. по разделу 0400 «Национальная экономика»</vt:lpstr>
      <vt:lpstr>Планирование бюджетных ассигнований на 2020 год и плановый период 2021-2022 г.г. по разделу 0500 «Жилищно-коммунальное хозяйство»</vt:lpstr>
      <vt:lpstr>Планирование бюджетных ассигнований на 2020 год и плановый период 2021-2022 г.г. по разделу 0700 «Образование»</vt:lpstr>
      <vt:lpstr>Планирование бюджетных ассигнований на 2020 год и плановый период 2021-2022 г.г. по разделу 0800 «Культура, кинематография»</vt:lpstr>
      <vt:lpstr>Планирование бюджетных ассигнований на 2020 год и плановый период 2021-2022 г.г. по разделу 1000 «Социальная политика»</vt:lpstr>
      <vt:lpstr>Планирование бюджетных ассигнований на 2020 год и плановый период 2021-2022 г.г. по разделу 1100 «Физическая культура и спорт»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Муниципальный долг Тейковского муниципального района  Оценка на 01.01.2020 г. – 0,0 тыс.руб. Прогноз на 01.01.2021 г. – 0,0 тыс.руб. Прогноз на 01.01.2022г. – 0,0 тыс.руб. Прогноз на 01.01.2023 г. – 0,0 тыс.руб. </vt:lpstr>
      <vt:lpstr>Контактная информация:   1. Начальник финансового отдела –  8(49343) 2-17-04 2. Заместитель начальника финансового отдела – 8(49343) 2-20-78 3. Электронная почта: raifoteik@mail.ru</vt:lpstr>
      <vt:lpstr> Благодарим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муниципального образования «Усть-Илимский район» за 2015 год</dc:title>
  <dc:creator>User</dc:creator>
  <cp:lastModifiedBy>Алена</cp:lastModifiedBy>
  <cp:revision>198</cp:revision>
  <dcterms:created xsi:type="dcterms:W3CDTF">2016-05-10T06:05:12Z</dcterms:created>
  <dcterms:modified xsi:type="dcterms:W3CDTF">2019-12-03T10:48:07Z</dcterms:modified>
</cp:coreProperties>
</file>